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Lst>
  <p:notesMasterIdLst>
    <p:notesMasterId r:id="rId35"/>
  </p:notesMasterIdLst>
  <p:sldIdLst>
    <p:sldId id="258" r:id="rId2"/>
    <p:sldId id="259" r:id="rId3"/>
    <p:sldId id="260" r:id="rId4"/>
    <p:sldId id="285" r:id="rId5"/>
    <p:sldId id="286" r:id="rId6"/>
    <p:sldId id="287" r:id="rId7"/>
    <p:sldId id="288" r:id="rId8"/>
    <p:sldId id="289" r:id="rId9"/>
    <p:sldId id="290" r:id="rId10"/>
    <p:sldId id="291" r:id="rId11"/>
    <p:sldId id="315" r:id="rId12"/>
    <p:sldId id="293" r:id="rId13"/>
    <p:sldId id="294" r:id="rId14"/>
    <p:sldId id="295" r:id="rId15"/>
    <p:sldId id="296" r:id="rId16"/>
    <p:sldId id="297" r:id="rId17"/>
    <p:sldId id="299" r:id="rId18"/>
    <p:sldId id="298" r:id="rId19"/>
    <p:sldId id="300" r:id="rId20"/>
    <p:sldId id="301" r:id="rId21"/>
    <p:sldId id="302" r:id="rId22"/>
    <p:sldId id="303" r:id="rId23"/>
    <p:sldId id="304" r:id="rId24"/>
    <p:sldId id="305" r:id="rId25"/>
    <p:sldId id="306" r:id="rId26"/>
    <p:sldId id="307" r:id="rId27"/>
    <p:sldId id="308" r:id="rId28"/>
    <p:sldId id="309" r:id="rId29"/>
    <p:sldId id="310" r:id="rId30"/>
    <p:sldId id="311" r:id="rId31"/>
    <p:sldId id="312" r:id="rId32"/>
    <p:sldId id="313" r:id="rId33"/>
    <p:sldId id="314" r:id="rId34"/>
  </p:sldIdLst>
  <p:sldSz cx="9144000" cy="6858000" type="screen4x3"/>
  <p:notesSz cx="6669088"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178DFF"/>
    <a:srgbClr val="FFFFFF"/>
    <a:srgbClr val="400300"/>
    <a:srgbClr val="FF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56" autoAdjust="0"/>
    <p:restoredTop sz="71917" autoAdjust="0"/>
  </p:normalViewPr>
  <p:slideViewPr>
    <p:cSldViewPr snapToGrid="0" snapToObjects="1">
      <p:cViewPr>
        <p:scale>
          <a:sx n="75" d="100"/>
          <a:sy n="75" d="100"/>
        </p:scale>
        <p:origin x="-1140" y="306"/>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69" d="100"/>
          <a:sy n="69" d="100"/>
        </p:scale>
        <p:origin x="-2838" y="-108"/>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5.emf"/></Relationships>
</file>

<file path=ppt/media/image1.png>
</file>

<file path=ppt/media/image10.png>
</file>

<file path=ppt/media/image11.jpg>
</file>

<file path=ppt/media/image12.jpeg>
</file>

<file path=ppt/media/image13.jpeg>
</file>

<file path=ppt/media/image14.jpg>
</file>

<file path=ppt/media/image15.jpg>
</file>

<file path=ppt/media/image16.png>
</file>

<file path=ppt/media/image17.jpeg>
</file>

<file path=ppt/media/image18.jpeg>
</file>

<file path=ppt/media/image19.jpeg>
</file>

<file path=ppt/media/image2.png>
</file>

<file path=ppt/media/image20.png>
</file>

<file path=ppt/media/image21.png>
</file>

<file path=ppt/media/image22.jpeg>
</file>

<file path=ppt/media/image23.png>
</file>

<file path=ppt/media/image24.png>
</file>

<file path=ppt/media/image26.jpeg>
</file>

<file path=ppt/media/image27.jpeg>
</file>

<file path=ppt/media/image28.jpeg>
</file>

<file path=ppt/media/image29.jpeg>
</file>

<file path=ppt/media/image3.jpeg>
</file>

<file path=ppt/media/image30.jpeg>
</file>

<file path=ppt/media/image31.jpeg>
</file>

<file path=ppt/media/image32.png>
</file>

<file path=ppt/media/image33.jpeg>
</file>

<file path=ppt/media/image34.jpeg>
</file>

<file path=ppt/media/image35.png>
</file>

<file path=ppt/media/image36.gif>
</file>

<file path=ppt/media/image37.jpeg>
</file>

<file path=ppt/media/image38.jpeg>
</file>

<file path=ppt/media/image39.jpeg>
</file>

<file path=ppt/media/image4.png>
</file>

<file path=ppt/media/image40.jpeg>
</file>

<file path=ppt/media/image41.jpe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F86C1144-D084-7B47-A964-FB1A373455F7}" type="datetimeFigureOut">
              <a:rPr lang="en-US" smtClean="0"/>
              <a:pPr/>
              <a:t>1/11/2013</a:t>
            </a:fld>
            <a:endParaRPr lang="en-US" dirty="0"/>
          </a:p>
        </p:txBody>
      </p:sp>
      <p:sp>
        <p:nvSpPr>
          <p:cNvPr id="4" name="Slide Image Placeholder 3"/>
          <p:cNvSpPr>
            <a:spLocks noGrp="1" noRot="1" noChangeAspect="1"/>
          </p:cNvSpPr>
          <p:nvPr>
            <p:ph type="sldImg" idx="2"/>
          </p:nvPr>
        </p:nvSpPr>
        <p:spPr>
          <a:xfrm>
            <a:off x="854075" y="744538"/>
            <a:ext cx="4960938" cy="372268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E17B77CF-0C76-C44D-8FBC-2DC5C8F8E5E2}" type="slidenum">
              <a:rPr lang="en-US" smtClean="0"/>
              <a:pPr/>
              <a:t>‹#›</a:t>
            </a:fld>
            <a:endParaRPr lang="en-US" dirty="0"/>
          </a:p>
        </p:txBody>
      </p:sp>
    </p:spTree>
    <p:extLst>
      <p:ext uri="{BB962C8B-B14F-4D97-AF65-F5344CB8AC3E}">
        <p14:creationId xmlns:p14="http://schemas.microsoft.com/office/powerpoint/2010/main" val="11454682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www.un.org/millenniumgoals/pdf/MDG%20Report%202012.pdf"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www.comicrelief.com/how-we-help"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numbeo.com/cost-of-living/country_result.jsp?country=Kenya"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openstreetmap.org/"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www.mapkiberaproject.org/"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This presentation forms a part of a KS3 unit called </a:t>
            </a:r>
            <a:r>
              <a:rPr lang="en-GB" b="1" dirty="0" smtClean="0"/>
              <a:t>Consequences of rapid urbanisation</a:t>
            </a:r>
            <a:r>
              <a:rPr lang="en-GB" b="1" baseline="0" dirty="0" smtClean="0"/>
              <a:t> – </a:t>
            </a:r>
            <a:r>
              <a:rPr lang="en-GB" dirty="0" smtClean="0"/>
              <a:t>exploring life in the settlements of Nairobi through the experiences of Dennis, a young boy living in </a:t>
            </a:r>
            <a:r>
              <a:rPr lang="en-GB" dirty="0" err="1" smtClean="0"/>
              <a:t>Mukuru</a:t>
            </a:r>
            <a:r>
              <a:rPr lang="en-GB" dirty="0" smtClean="0"/>
              <a:t>, Nairobi. </a:t>
            </a:r>
            <a:r>
              <a:rPr lang="en-GB" sz="1200" kern="1200" baseline="0" dirty="0" smtClean="0">
                <a:solidFill>
                  <a:schemeClr val="tx1"/>
                </a:solidFill>
                <a:effectLst/>
                <a:latin typeface="+mn-lt"/>
                <a:ea typeface="+mn-ea"/>
                <a:cs typeface="+mn-cs"/>
              </a:rPr>
              <a:t>The full set of resources can be downloaded from www.tes.co.uk/rednoseday</a:t>
            </a:r>
            <a:endParaRPr lang="en-GB" dirty="0" smtClean="0"/>
          </a:p>
          <a:p>
            <a:endParaRPr lang="en-GB" sz="1200" kern="1200" baseline="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The presentation will help explore some of the core questions in your enquiry. The</a:t>
            </a:r>
            <a:r>
              <a:rPr lang="en-GB" sz="1200" kern="1200" baseline="0" dirty="0" smtClean="0">
                <a:solidFill>
                  <a:schemeClr val="tx1"/>
                </a:solidFill>
                <a:effectLst/>
                <a:latin typeface="+mn-lt"/>
                <a:ea typeface="+mn-ea"/>
                <a:cs typeface="+mn-cs"/>
              </a:rPr>
              <a:t> slides are </a:t>
            </a:r>
            <a:r>
              <a:rPr lang="en-GB" sz="1200" kern="1200" dirty="0" smtClean="0">
                <a:solidFill>
                  <a:schemeClr val="tx1"/>
                </a:solidFill>
                <a:effectLst/>
                <a:latin typeface="+mn-lt"/>
                <a:ea typeface="+mn-ea"/>
                <a:cs typeface="+mn-cs"/>
              </a:rPr>
              <a:t>designed to be used as a resource to dip into and divide over a series of lessons to support your enquiry structure</a:t>
            </a:r>
            <a:r>
              <a:rPr lang="en-GB" sz="1200" kern="1200" baseline="0" dirty="0" smtClean="0">
                <a:solidFill>
                  <a:schemeClr val="tx1"/>
                </a:solidFill>
                <a:effectLst/>
                <a:latin typeface="+mn-lt"/>
                <a:ea typeface="+mn-ea"/>
                <a:cs typeface="+mn-cs"/>
              </a:rPr>
              <a:t>, rather than shown</a:t>
            </a:r>
            <a:r>
              <a:rPr lang="en-GB" sz="1200" kern="1200" dirty="0" smtClean="0">
                <a:solidFill>
                  <a:schemeClr val="tx1"/>
                </a:solidFill>
                <a:effectLst/>
                <a:latin typeface="+mn-lt"/>
                <a:ea typeface="+mn-ea"/>
                <a:cs typeface="+mn-cs"/>
              </a:rPr>
              <a:t> in their</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entirety in one sitting.</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For example:</a:t>
            </a:r>
          </a:p>
          <a:p>
            <a:r>
              <a:rPr lang="en-GB" sz="1200" b="1" kern="1200" dirty="0" smtClean="0">
                <a:solidFill>
                  <a:schemeClr val="tx1"/>
                </a:solidFill>
                <a:effectLst/>
                <a:latin typeface="+mn-lt"/>
                <a:ea typeface="+mn-ea"/>
                <a:cs typeface="+mn-cs"/>
              </a:rPr>
              <a:t>Where</a:t>
            </a:r>
            <a:r>
              <a:rPr lang="en-GB" sz="1200" kern="1200" dirty="0" smtClean="0">
                <a:solidFill>
                  <a:schemeClr val="tx1"/>
                </a:solidFill>
                <a:effectLst/>
                <a:latin typeface="+mn-lt"/>
                <a:ea typeface="+mn-ea"/>
                <a:cs typeface="+mn-cs"/>
              </a:rPr>
              <a:t> are the slums?</a:t>
            </a:r>
            <a:r>
              <a:rPr lang="en-GB" sz="1200" kern="1200" baseline="0" dirty="0" smtClean="0">
                <a:solidFill>
                  <a:schemeClr val="tx1"/>
                </a:solidFill>
                <a:effectLst/>
                <a:latin typeface="+mn-lt"/>
                <a:ea typeface="+mn-ea"/>
                <a:cs typeface="+mn-cs"/>
              </a:rPr>
              <a:t> S</a:t>
            </a:r>
            <a:r>
              <a:rPr lang="en-GB" sz="1200" kern="1200" dirty="0" smtClean="0">
                <a:solidFill>
                  <a:schemeClr val="tx1"/>
                </a:solidFill>
                <a:effectLst/>
                <a:latin typeface="+mn-lt"/>
                <a:ea typeface="+mn-ea"/>
                <a:cs typeface="+mn-cs"/>
              </a:rPr>
              <a:t>lides 2</a:t>
            </a:r>
            <a:r>
              <a:rPr lang="en-GB" b="1" baseline="0" dirty="0" smtClean="0"/>
              <a:t>–</a:t>
            </a:r>
            <a:r>
              <a:rPr lang="en-GB" sz="1200" kern="1200" dirty="0" smtClean="0">
                <a:solidFill>
                  <a:schemeClr val="tx1"/>
                </a:solidFill>
                <a:effectLst/>
                <a:latin typeface="+mn-lt"/>
                <a:ea typeface="+mn-ea"/>
                <a:cs typeface="+mn-cs"/>
              </a:rPr>
              <a:t>10</a:t>
            </a:r>
          </a:p>
          <a:p>
            <a:r>
              <a:rPr lang="en-GB" sz="1200" b="1" kern="1200" dirty="0" smtClean="0">
                <a:solidFill>
                  <a:schemeClr val="tx1"/>
                </a:solidFill>
                <a:effectLst/>
                <a:latin typeface="+mn-lt"/>
                <a:ea typeface="+mn-ea"/>
                <a:cs typeface="+mn-cs"/>
              </a:rPr>
              <a:t>Why</a:t>
            </a:r>
            <a:r>
              <a:rPr lang="en-GB" sz="1200" kern="1200" dirty="0" smtClean="0">
                <a:solidFill>
                  <a:schemeClr val="tx1"/>
                </a:solidFill>
                <a:effectLst/>
                <a:latin typeface="+mn-lt"/>
                <a:ea typeface="+mn-ea"/>
                <a:cs typeface="+mn-cs"/>
              </a:rPr>
              <a:t> do slums develop? Slides 11</a:t>
            </a:r>
            <a:r>
              <a:rPr lang="en-GB" b="1" baseline="0" dirty="0" smtClean="0"/>
              <a:t>–</a:t>
            </a:r>
            <a:r>
              <a:rPr lang="en-GB" sz="1200" kern="1200" dirty="0" smtClean="0">
                <a:solidFill>
                  <a:schemeClr val="tx1"/>
                </a:solidFill>
                <a:effectLst/>
                <a:latin typeface="+mn-lt"/>
                <a:ea typeface="+mn-ea"/>
                <a:cs typeface="+mn-cs"/>
              </a:rPr>
              <a:t>18</a:t>
            </a:r>
          </a:p>
          <a:p>
            <a:r>
              <a:rPr lang="en-GB" sz="1200" b="1" kern="1200" dirty="0" smtClean="0">
                <a:solidFill>
                  <a:schemeClr val="tx1"/>
                </a:solidFill>
                <a:effectLst/>
                <a:latin typeface="+mn-lt"/>
                <a:ea typeface="+mn-ea"/>
                <a:cs typeface="+mn-cs"/>
              </a:rPr>
              <a:t>What</a:t>
            </a:r>
            <a:r>
              <a:rPr lang="en-GB" sz="1200" kern="1200" dirty="0" smtClean="0">
                <a:solidFill>
                  <a:schemeClr val="tx1"/>
                </a:solidFill>
                <a:effectLst/>
                <a:latin typeface="+mn-lt"/>
                <a:ea typeface="+mn-ea"/>
                <a:cs typeface="+mn-cs"/>
              </a:rPr>
              <a:t> are slums?</a:t>
            </a:r>
            <a:r>
              <a:rPr lang="en-GB" sz="1200" kern="1200" baseline="0" dirty="0" smtClean="0">
                <a:solidFill>
                  <a:schemeClr val="tx1"/>
                </a:solidFill>
                <a:effectLst/>
                <a:latin typeface="+mn-lt"/>
                <a:ea typeface="+mn-ea"/>
                <a:cs typeface="+mn-cs"/>
              </a:rPr>
              <a:t> Slides </a:t>
            </a:r>
            <a:r>
              <a:rPr lang="en-GB" sz="1200" kern="1200" dirty="0" smtClean="0">
                <a:solidFill>
                  <a:schemeClr val="tx1"/>
                </a:solidFill>
                <a:effectLst/>
                <a:latin typeface="+mn-lt"/>
                <a:ea typeface="+mn-ea"/>
                <a:cs typeface="+mn-cs"/>
              </a:rPr>
              <a:t>20</a:t>
            </a:r>
            <a:r>
              <a:rPr lang="en-GB" b="1" baseline="0" dirty="0" smtClean="0"/>
              <a:t>–</a:t>
            </a:r>
            <a:r>
              <a:rPr lang="en-GB" sz="1200" kern="1200" dirty="0" smtClean="0">
                <a:solidFill>
                  <a:schemeClr val="tx1"/>
                </a:solidFill>
                <a:effectLst/>
                <a:latin typeface="+mn-lt"/>
                <a:ea typeface="+mn-ea"/>
                <a:cs typeface="+mn-cs"/>
              </a:rPr>
              <a:t>26</a:t>
            </a:r>
          </a:p>
          <a:p>
            <a:r>
              <a:rPr lang="en-GB" sz="1200" b="1" kern="1200" dirty="0" smtClean="0">
                <a:solidFill>
                  <a:schemeClr val="tx1"/>
                </a:solidFill>
                <a:effectLst/>
                <a:latin typeface="+mn-lt"/>
                <a:ea typeface="+mn-ea"/>
                <a:cs typeface="+mn-cs"/>
              </a:rPr>
              <a:t>Who</a:t>
            </a:r>
            <a:r>
              <a:rPr lang="en-GB" sz="1200" kern="1200" dirty="0" smtClean="0">
                <a:solidFill>
                  <a:schemeClr val="tx1"/>
                </a:solidFill>
                <a:effectLst/>
                <a:latin typeface="+mn-lt"/>
                <a:ea typeface="+mn-ea"/>
                <a:cs typeface="+mn-cs"/>
              </a:rPr>
              <a:t> lives in the slums?</a:t>
            </a:r>
            <a:r>
              <a:rPr lang="en-GB" sz="1200" kern="1200" baseline="0" dirty="0" smtClean="0">
                <a:solidFill>
                  <a:schemeClr val="tx1"/>
                </a:solidFill>
                <a:effectLst/>
                <a:latin typeface="+mn-lt"/>
                <a:ea typeface="+mn-ea"/>
                <a:cs typeface="+mn-cs"/>
              </a:rPr>
              <a:t> S</a:t>
            </a:r>
            <a:r>
              <a:rPr lang="en-GB" sz="1200" kern="1200" dirty="0" smtClean="0">
                <a:solidFill>
                  <a:schemeClr val="tx1"/>
                </a:solidFill>
                <a:effectLst/>
                <a:latin typeface="+mn-lt"/>
                <a:ea typeface="+mn-ea"/>
                <a:cs typeface="+mn-cs"/>
              </a:rPr>
              <a:t>lides </a:t>
            </a:r>
            <a:r>
              <a:rPr lang="en-GB" sz="1200" kern="1200" dirty="0" smtClean="0">
                <a:solidFill>
                  <a:schemeClr val="tx1"/>
                </a:solidFill>
                <a:effectLst/>
                <a:latin typeface="+mn-lt"/>
                <a:ea typeface="+mn-ea"/>
                <a:cs typeface="+mn-cs"/>
              </a:rPr>
              <a:t>18-19</a:t>
            </a:r>
            <a:endParaRPr lang="en-GB" sz="1200" kern="1200" dirty="0" smtClean="0">
              <a:solidFill>
                <a:schemeClr val="tx1"/>
              </a:solidFill>
              <a:effectLst/>
              <a:latin typeface="+mn-lt"/>
              <a:ea typeface="+mn-ea"/>
              <a:cs typeface="+mn-cs"/>
            </a:endParaRPr>
          </a:p>
          <a:p>
            <a:r>
              <a:rPr lang="en-GB" sz="1200" b="1" kern="1200" dirty="0" smtClean="0">
                <a:solidFill>
                  <a:schemeClr val="tx1"/>
                </a:solidFill>
                <a:effectLst/>
                <a:latin typeface="+mn-lt"/>
                <a:ea typeface="+mn-ea"/>
                <a:cs typeface="+mn-cs"/>
              </a:rPr>
              <a:t>How</a:t>
            </a:r>
            <a:r>
              <a:rPr lang="en-GB" sz="1200" kern="1200" dirty="0" smtClean="0">
                <a:solidFill>
                  <a:schemeClr val="tx1"/>
                </a:solidFill>
                <a:effectLst/>
                <a:latin typeface="+mn-lt"/>
                <a:ea typeface="+mn-ea"/>
                <a:cs typeface="+mn-cs"/>
              </a:rPr>
              <a:t> and when will life improve in the slums? Slides 27</a:t>
            </a:r>
            <a:r>
              <a:rPr lang="en-GB" b="1" baseline="0" dirty="0" smtClean="0"/>
              <a:t>–</a:t>
            </a:r>
            <a:r>
              <a:rPr lang="en-GB" sz="1200" kern="1200" dirty="0" smtClean="0">
                <a:solidFill>
                  <a:schemeClr val="tx1"/>
                </a:solidFill>
                <a:effectLst/>
                <a:latin typeface="+mn-lt"/>
                <a:ea typeface="+mn-ea"/>
                <a:cs typeface="+mn-cs"/>
              </a:rPr>
              <a:t>33</a:t>
            </a:r>
          </a:p>
          <a:p>
            <a:r>
              <a:rPr lang="en-GB" sz="1200" b="1" kern="1200" dirty="0" smtClean="0">
                <a:solidFill>
                  <a:schemeClr val="tx1"/>
                </a:solidFill>
                <a:effectLst/>
                <a:latin typeface="+mn-lt"/>
                <a:ea typeface="+mn-ea"/>
                <a:cs typeface="+mn-cs"/>
              </a:rPr>
              <a:t>When</a:t>
            </a:r>
            <a:r>
              <a:rPr lang="en-GB" sz="1200" kern="1200" dirty="0" smtClean="0">
                <a:solidFill>
                  <a:schemeClr val="tx1"/>
                </a:solidFill>
                <a:effectLst/>
                <a:latin typeface="+mn-lt"/>
                <a:ea typeface="+mn-ea"/>
                <a:cs typeface="+mn-cs"/>
              </a:rPr>
              <a:t> is Red Nose Day 2013 and what can we do? Slides 32</a:t>
            </a:r>
            <a:r>
              <a:rPr lang="en-GB" b="1" baseline="0" dirty="0" smtClean="0"/>
              <a:t>–</a:t>
            </a:r>
            <a:r>
              <a:rPr lang="en-GB" sz="1200" kern="1200" dirty="0" smtClean="0">
                <a:solidFill>
                  <a:schemeClr val="tx1"/>
                </a:solidFill>
                <a:effectLst/>
                <a:latin typeface="+mn-lt"/>
                <a:ea typeface="+mn-ea"/>
                <a:cs typeface="+mn-cs"/>
              </a:rPr>
              <a:t>33</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For further guidance on how to structure the enquiry and use all the resources see page 4 of ‘Consequences</a:t>
            </a:r>
            <a:r>
              <a:rPr lang="en-GB" sz="1200" kern="1200" baseline="0" dirty="0" smtClean="0">
                <a:solidFill>
                  <a:schemeClr val="tx1"/>
                </a:solidFill>
                <a:effectLst/>
                <a:latin typeface="+mn-lt"/>
                <a:ea typeface="+mn-ea"/>
                <a:cs typeface="+mn-cs"/>
              </a:rPr>
              <a:t> of rapid urbanisation - T</a:t>
            </a:r>
            <a:r>
              <a:rPr lang="en-GB" sz="1200" kern="1200" dirty="0" smtClean="0">
                <a:solidFill>
                  <a:schemeClr val="tx1"/>
                </a:solidFill>
                <a:effectLst/>
                <a:latin typeface="+mn-lt"/>
                <a:ea typeface="+mn-ea"/>
                <a:cs typeface="+mn-cs"/>
              </a:rPr>
              <a:t>eachers’ notes’ available at www.tes.co.uk/rednoseday</a:t>
            </a:r>
          </a:p>
        </p:txBody>
      </p:sp>
      <p:sp>
        <p:nvSpPr>
          <p:cNvPr id="4" name="Slide Number Placeholder 3"/>
          <p:cNvSpPr>
            <a:spLocks noGrp="1"/>
          </p:cNvSpPr>
          <p:nvPr>
            <p:ph type="sldNum" sz="quarter" idx="10"/>
          </p:nvPr>
        </p:nvSpPr>
        <p:spPr/>
        <p:txBody>
          <a:bodyPr/>
          <a:lstStyle/>
          <a:p>
            <a:fld id="{E17B77CF-0C76-C44D-8FBC-2DC5C8F8E5E2}"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Nairobi originated as the headquarters of the Kenya Uganda Railway, which was established when the railhead reached Nairobi in June 1899. The city grew into British East Africa’s commercial and business hub and by 1907 became the capital of Kenya. </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Population:</a:t>
            </a:r>
          </a:p>
          <a:p>
            <a:r>
              <a:rPr lang="en-GB" sz="1200" kern="1200" dirty="0" smtClean="0">
                <a:solidFill>
                  <a:schemeClr val="tx1"/>
                </a:solidFill>
                <a:effectLst/>
                <a:latin typeface="+mn-lt"/>
                <a:ea typeface="+mn-ea"/>
                <a:cs typeface="+mn-cs"/>
              </a:rPr>
              <a:t>1948 = 120,000</a:t>
            </a:r>
          </a:p>
          <a:p>
            <a:r>
              <a:rPr lang="en-GB" sz="1200" kern="1200" dirty="0" smtClean="0">
                <a:solidFill>
                  <a:schemeClr val="tx1"/>
                </a:solidFill>
                <a:effectLst/>
                <a:latin typeface="+mn-lt"/>
                <a:ea typeface="+mn-ea"/>
                <a:cs typeface="+mn-cs"/>
              </a:rPr>
              <a:t>1999 = 3 million</a:t>
            </a:r>
          </a:p>
          <a:p>
            <a:r>
              <a:rPr lang="en-GB" sz="1200" kern="1200" dirty="0" smtClean="0">
                <a:solidFill>
                  <a:schemeClr val="tx1"/>
                </a:solidFill>
                <a:effectLst/>
                <a:latin typeface="+mn-lt"/>
                <a:ea typeface="+mn-ea"/>
                <a:cs typeface="+mn-cs"/>
              </a:rPr>
              <a:t>2010 = 3.2 million </a:t>
            </a:r>
          </a:p>
          <a:p>
            <a:endParaRPr lang="en-US" sz="800" dirty="0" smtClean="0"/>
          </a:p>
          <a:p>
            <a:r>
              <a:rPr lang="en-US" sz="800" dirty="0" smtClean="0"/>
              <a:t>(Photo credit:</a:t>
            </a:r>
            <a:r>
              <a:rPr lang="en-US" sz="800" baseline="0" dirty="0" smtClean="0"/>
              <a:t> Jonathan </a:t>
            </a:r>
            <a:r>
              <a:rPr lang="en-US" sz="800" baseline="0" dirty="0" err="1" smtClean="0"/>
              <a:t>Kalan</a:t>
            </a:r>
            <a:r>
              <a:rPr lang="en-US" sz="800" baseline="0" dirty="0" smtClean="0"/>
              <a:t>)</a:t>
            </a:r>
            <a:endParaRPr lang="en-US" sz="800"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10</a:t>
            </a:fld>
            <a:endParaRPr lang="en-US" dirty="0"/>
          </a:p>
        </p:txBody>
      </p:sp>
    </p:spTree>
    <p:extLst>
      <p:ext uri="{BB962C8B-B14F-4D97-AF65-F5344CB8AC3E}">
        <p14:creationId xmlns:p14="http://schemas.microsoft.com/office/powerpoint/2010/main" val="3225699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sz="1200" b="1" kern="1200" dirty="0" smtClean="0">
                <a:solidFill>
                  <a:schemeClr val="tx1"/>
                </a:solidFill>
                <a:effectLst/>
                <a:latin typeface="+mn-lt"/>
                <a:ea typeface="+mn-ea"/>
                <a:cs typeface="+mn-cs"/>
              </a:rPr>
              <a:t>Push factors – </a:t>
            </a:r>
            <a:r>
              <a:rPr lang="en-GB" sz="1200" kern="1200" dirty="0" smtClean="0">
                <a:solidFill>
                  <a:schemeClr val="tx1"/>
                </a:solidFill>
                <a:effectLst/>
                <a:latin typeface="+mn-lt"/>
                <a:ea typeface="+mn-ea"/>
                <a:cs typeface="+mn-cs"/>
              </a:rPr>
              <a:t>aspects of your life that are negative and encourage you or force you to move away.</a:t>
            </a:r>
            <a:r>
              <a:rPr lang="en-GB" sz="1200" kern="1200" baseline="0" dirty="0" smtClean="0">
                <a:solidFill>
                  <a:schemeClr val="tx1"/>
                </a:solidFill>
                <a:effectLst/>
                <a:latin typeface="+mn-lt"/>
                <a:ea typeface="+mn-ea"/>
                <a:cs typeface="+mn-cs"/>
              </a:rPr>
              <a:t> Examples </a:t>
            </a:r>
            <a:r>
              <a:rPr lang="en-GB" dirty="0" smtClean="0"/>
              <a:t>include: </a:t>
            </a:r>
          </a:p>
          <a:p>
            <a:pPr marL="171450" indent="-171450">
              <a:buFont typeface="Arial" pitchFamily="34" charset="0"/>
              <a:buChar char="•"/>
            </a:pPr>
            <a:r>
              <a:rPr lang="en-GB" dirty="0" smtClean="0"/>
              <a:t>food shortages due to recent poor harvests </a:t>
            </a:r>
          </a:p>
          <a:p>
            <a:pPr marL="171450" indent="-171450">
              <a:buFont typeface="Arial" pitchFamily="34" charset="0"/>
              <a:buChar char="•"/>
            </a:pPr>
            <a:r>
              <a:rPr lang="en-GB" dirty="0" smtClean="0"/>
              <a:t>deserts expanding so less land available for crop growing</a:t>
            </a:r>
          </a:p>
          <a:p>
            <a:pPr marL="171450" indent="-171450">
              <a:buFont typeface="Arial" pitchFamily="34" charset="0"/>
              <a:buChar char="•"/>
            </a:pPr>
            <a:r>
              <a:rPr lang="en-GB" dirty="0" smtClean="0"/>
              <a:t>unreliable rains due to climate change so poorer grassland for livestock </a:t>
            </a:r>
          </a:p>
          <a:p>
            <a:pPr marL="171450" indent="-171450">
              <a:buFont typeface="Arial" pitchFamily="34" charset="0"/>
              <a:buChar char="•"/>
            </a:pPr>
            <a:r>
              <a:rPr lang="en-GB" dirty="0" smtClean="0"/>
              <a:t>lack of employment opportunities </a:t>
            </a:r>
          </a:p>
          <a:p>
            <a:pPr marL="171450" indent="-171450">
              <a:buFont typeface="Arial" pitchFamily="34" charset="0"/>
              <a:buChar char="•"/>
            </a:pPr>
            <a:r>
              <a:rPr lang="en-GB" dirty="0" smtClean="0"/>
              <a:t>poor health including high rates of disease</a:t>
            </a:r>
          </a:p>
          <a:p>
            <a:pPr marL="171450" indent="-171450">
              <a:buFont typeface="Arial" pitchFamily="34" charset="0"/>
              <a:buChar char="•"/>
            </a:pPr>
            <a:r>
              <a:rPr lang="en-GB" dirty="0" smtClean="0"/>
              <a:t>low life expectancy</a:t>
            </a:r>
          </a:p>
          <a:p>
            <a:pPr marL="171450" indent="-171450">
              <a:buFont typeface="Arial" pitchFamily="34" charset="0"/>
              <a:buChar char="•"/>
            </a:pPr>
            <a:r>
              <a:rPr lang="en-GB" dirty="0" smtClean="0"/>
              <a:t>high child and maternal mortality </a:t>
            </a:r>
          </a:p>
          <a:p>
            <a:pPr marL="171450" indent="-171450">
              <a:buFont typeface="Arial" pitchFamily="34" charset="0"/>
              <a:buChar char="•"/>
            </a:pPr>
            <a:r>
              <a:rPr lang="en-GB" dirty="0" smtClean="0"/>
              <a:t>lack of education opportunities after age 14</a:t>
            </a:r>
          </a:p>
          <a:p>
            <a:pPr marL="171450" indent="-171450">
              <a:buFont typeface="Arial" pitchFamily="34" charset="0"/>
              <a:buChar char="•"/>
            </a:pPr>
            <a:r>
              <a:rPr lang="en-GB" dirty="0" smtClean="0"/>
              <a:t>people may think that life here will always be the same or could even get worse </a:t>
            </a:r>
          </a:p>
          <a:p>
            <a:endParaRPr lang="en-GB" dirty="0" smtClean="0"/>
          </a:p>
          <a:p>
            <a:r>
              <a:rPr lang="en-GB" b="1" dirty="0" smtClean="0"/>
              <a:t>Pull factors </a:t>
            </a:r>
            <a:r>
              <a:rPr lang="en-GB" sz="1200" b="1" kern="120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things in the target place that encourage people to move there. </a:t>
            </a:r>
            <a:r>
              <a:rPr lang="en-GB" sz="1200" b="0" kern="1200" baseline="0" dirty="0" smtClean="0">
                <a:solidFill>
                  <a:schemeClr val="tx1"/>
                </a:solidFill>
                <a:effectLst/>
                <a:latin typeface="+mn-lt"/>
                <a:ea typeface="+mn-ea"/>
                <a:cs typeface="+mn-cs"/>
              </a:rPr>
              <a:t>Examples </a:t>
            </a:r>
            <a:r>
              <a:rPr lang="en-GB" b="0" dirty="0" smtClean="0"/>
              <a:t>include</a:t>
            </a:r>
            <a:r>
              <a:rPr lang="en-GB" dirty="0" smtClean="0"/>
              <a:t>: </a:t>
            </a:r>
          </a:p>
          <a:p>
            <a:pPr marL="171450" indent="-171450">
              <a:buFont typeface="Arial" pitchFamily="34" charset="0"/>
              <a:buChar char="•"/>
            </a:pPr>
            <a:r>
              <a:rPr lang="en-GB" dirty="0" smtClean="0"/>
              <a:t>availability of greater range of employment, higher rates of pay, larger companies who could offer promotion in the future</a:t>
            </a:r>
          </a:p>
          <a:p>
            <a:pPr marL="171450" indent="-171450">
              <a:buFont typeface="Arial" pitchFamily="34" charset="0"/>
              <a:buChar char="•"/>
            </a:pPr>
            <a:r>
              <a:rPr lang="en-GB" dirty="0" smtClean="0"/>
              <a:t>universities and secondary school for children’s education</a:t>
            </a:r>
          </a:p>
          <a:p>
            <a:pPr marL="171450" indent="-171450">
              <a:buFont typeface="Arial" pitchFamily="34" charset="0"/>
              <a:buChar char="•"/>
            </a:pPr>
            <a:r>
              <a:rPr lang="en-GB" dirty="0" smtClean="0"/>
              <a:t>better hospital and clinic facilities for safer childbirth, child health and, in case of accidents, better links with the rest of the world</a:t>
            </a:r>
          </a:p>
          <a:p>
            <a:pPr marL="171450" indent="-171450">
              <a:buFont typeface="Arial" pitchFamily="34" charset="0"/>
              <a:buChar char="•"/>
            </a:pPr>
            <a:r>
              <a:rPr lang="en-GB" dirty="0" smtClean="0"/>
              <a:t>access to new technology </a:t>
            </a:r>
          </a:p>
          <a:p>
            <a:pPr marL="171450" indent="-171450">
              <a:buFont typeface="Arial" pitchFamily="34" charset="0"/>
              <a:buChar char="•"/>
            </a:pPr>
            <a:r>
              <a:rPr lang="en-GB" dirty="0" smtClean="0"/>
              <a:t>more modern, more exciting, people may think that life here will be better in the future and offer better opportunities for their family and especially for their children’s future</a:t>
            </a:r>
          </a:p>
          <a:p>
            <a:pPr>
              <a:buFont typeface="Arial"/>
              <a:buNone/>
            </a:pPr>
            <a:endParaRPr lang="en-GB" dirty="0" smtClean="0"/>
          </a:p>
          <a:p>
            <a:pPr marL="0" marR="0" indent="0" algn="l" defTabSz="457200" rtl="0" eaLnBrk="1" fontAlgn="auto" latinLnBrk="0" hangingPunct="1">
              <a:lnSpc>
                <a:spcPct val="100000"/>
              </a:lnSpc>
              <a:spcBef>
                <a:spcPts val="0"/>
              </a:spcBef>
              <a:spcAft>
                <a:spcPts val="0"/>
              </a:spcAft>
              <a:buClrTx/>
              <a:buSzTx/>
              <a:buFont typeface="Arial"/>
              <a:buNone/>
              <a:tabLst/>
              <a:defRPr/>
            </a:pPr>
            <a:r>
              <a:rPr lang="en-GB" sz="800" b="0" dirty="0" smtClean="0"/>
              <a:t>(Photo credits:</a:t>
            </a:r>
            <a:r>
              <a:rPr lang="en-GB" sz="800" b="0" baseline="0" dirty="0" smtClean="0"/>
              <a:t> </a:t>
            </a:r>
            <a:r>
              <a:rPr lang="en-GB" sz="800" b="0" dirty="0" smtClean="0"/>
              <a:t>US_AID on </a:t>
            </a:r>
            <a:r>
              <a:rPr lang="en-GB" sz="800" b="0" dirty="0" err="1" smtClean="0"/>
              <a:t>flickr</a:t>
            </a:r>
            <a:r>
              <a:rPr lang="en-GB" sz="800" b="0" dirty="0" smtClean="0"/>
              <a:t> and </a:t>
            </a:r>
            <a:r>
              <a:rPr lang="en-GB" sz="800" b="0" dirty="0" err="1" smtClean="0"/>
              <a:t>ollipitkanen</a:t>
            </a:r>
            <a:r>
              <a:rPr lang="en-GB" sz="800" b="0" dirty="0" smtClean="0"/>
              <a:t> on </a:t>
            </a:r>
            <a:r>
              <a:rPr lang="en-GB" sz="800" b="0" dirty="0" err="1" smtClean="0"/>
              <a:t>flickr</a:t>
            </a:r>
            <a:r>
              <a:rPr lang="en-GB" sz="800" b="0" dirty="0" smtClean="0"/>
              <a:t>)</a:t>
            </a:r>
          </a:p>
          <a:p>
            <a:pPr marL="0" marR="0" indent="0" algn="l" defTabSz="457200" rtl="0" eaLnBrk="1" fontAlgn="auto" latinLnBrk="0" hangingPunct="1">
              <a:lnSpc>
                <a:spcPct val="100000"/>
              </a:lnSpc>
              <a:spcBef>
                <a:spcPts val="0"/>
              </a:spcBef>
              <a:spcAft>
                <a:spcPts val="0"/>
              </a:spcAft>
              <a:buClrTx/>
              <a:buSzTx/>
              <a:buFont typeface="Arial"/>
              <a:buNone/>
              <a:tabLst/>
              <a:defRPr/>
            </a:pPr>
            <a:endParaRPr lang="en-GB" sz="1200" b="1" dirty="0" smtClean="0"/>
          </a:p>
          <a:p>
            <a:pPr>
              <a:buFont typeface="Arial"/>
              <a:buNone/>
            </a:pPr>
            <a:endParaRPr lang="en-GB" dirty="0" smtClean="0"/>
          </a:p>
          <a:p>
            <a:pPr>
              <a:buFont typeface="Arial"/>
              <a:buChar char="•"/>
            </a:pPr>
            <a:endParaRPr lang="en-GB"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11</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latin typeface="+mn-lt"/>
                <a:cs typeface="Calibri (Body)"/>
              </a:rPr>
              <a:t>Quick-fire brainstorm on push factors   </a:t>
            </a:r>
          </a:p>
          <a:p>
            <a:endParaRPr lang="en-GB" dirty="0" smtClean="0">
              <a:latin typeface="+mn-lt"/>
              <a:cs typeface="Calibri (Body)"/>
            </a:endParaRPr>
          </a:p>
          <a:p>
            <a:r>
              <a:rPr lang="en-GB" b="1" dirty="0" smtClean="0">
                <a:latin typeface="+mn-lt"/>
              </a:rPr>
              <a:t>Push factors</a:t>
            </a:r>
            <a:r>
              <a:rPr lang="en-GB" b="1" baseline="0" dirty="0" smtClean="0">
                <a:latin typeface="+mn-lt"/>
              </a:rPr>
              <a:t> </a:t>
            </a:r>
            <a:r>
              <a:rPr lang="en-GB" sz="1200" kern="1200" baseline="0" dirty="0" smtClean="0">
                <a:solidFill>
                  <a:schemeClr val="tx1"/>
                </a:solidFill>
                <a:effectLst/>
                <a:latin typeface="+mn-lt"/>
                <a:ea typeface="+mn-ea"/>
                <a:cs typeface="+mn-cs"/>
              </a:rPr>
              <a:t>include:</a:t>
            </a:r>
            <a:r>
              <a:rPr lang="en-GB" sz="1200" kern="1200" dirty="0" smtClean="0">
                <a:solidFill>
                  <a:schemeClr val="tx1"/>
                </a:solidFill>
                <a:effectLst/>
                <a:latin typeface="+mn-lt"/>
                <a:ea typeface="+mn-ea"/>
                <a:cs typeface="+mn-cs"/>
              </a:rPr>
              <a:t> </a:t>
            </a: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food shortages due to recent poor harvests</a:t>
            </a:r>
            <a:endParaRPr lang="en-GB" baseline="0" dirty="0" smtClean="0">
              <a:latin typeface="+mn-lt"/>
            </a:endParaRP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deserts expanding so less land available for crop growing</a:t>
            </a: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unreliable rains due to climate change so poorer grassland for livestock</a:t>
            </a: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lack of employment opportunities; poor health including high rates of disease</a:t>
            </a: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low life expectancy, high</a:t>
            </a:r>
            <a:r>
              <a:rPr lang="en-GB" baseline="0" dirty="0" smtClean="0">
                <a:latin typeface="+mn-lt"/>
              </a:rPr>
              <a:t> </a:t>
            </a:r>
            <a:r>
              <a:rPr lang="en-GB" dirty="0" smtClean="0">
                <a:latin typeface="+mn-lt"/>
              </a:rPr>
              <a:t>child and maternal mortality; lack of education opportunities after age 14</a:t>
            </a:r>
          </a:p>
          <a:p>
            <a:pPr marL="171450" marR="0" indent="-171450" algn="l" defTabSz="457200" rtl="0" eaLnBrk="1" fontAlgn="auto" latinLnBrk="0" hangingPunct="1">
              <a:lnSpc>
                <a:spcPct val="100000"/>
              </a:lnSpc>
              <a:spcBef>
                <a:spcPts val="0"/>
              </a:spcBef>
              <a:spcAft>
                <a:spcPts val="0"/>
              </a:spcAft>
              <a:buClrTx/>
              <a:buSzTx/>
              <a:buFont typeface="Arial" pitchFamily="34" charset="0"/>
              <a:buChar char="•"/>
              <a:tabLst/>
              <a:defRPr/>
            </a:pPr>
            <a:r>
              <a:rPr lang="en-GB" dirty="0" smtClean="0">
                <a:latin typeface="+mn-lt"/>
              </a:rPr>
              <a:t>the belief shared by many </a:t>
            </a:r>
            <a:r>
              <a:rPr lang="en-GB" baseline="0" dirty="0" smtClean="0">
                <a:latin typeface="+mn-lt"/>
              </a:rPr>
              <a:t>that </a:t>
            </a:r>
            <a:r>
              <a:rPr lang="en-GB" dirty="0" smtClean="0">
                <a:latin typeface="+mn-lt"/>
              </a:rPr>
              <a:t>life here will always be the same or could even get worse</a:t>
            </a:r>
          </a:p>
          <a:p>
            <a:endParaRPr lang="en-GB" dirty="0" smtClean="0">
              <a:latin typeface="+mn-lt"/>
              <a:cs typeface="Calibri (Body)"/>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latin typeface="+mn-lt"/>
              </a:rPr>
              <a:t>(Photo</a:t>
            </a:r>
            <a:r>
              <a:rPr lang="en-GB" sz="800" baseline="0" dirty="0" smtClean="0">
                <a:latin typeface="+mn-lt"/>
              </a:rPr>
              <a:t> credit: </a:t>
            </a:r>
            <a:r>
              <a:rPr lang="en-GB" sz="800" b="0" dirty="0" smtClean="0">
                <a:latin typeface="+mn-lt"/>
              </a:rPr>
              <a:t>US_AID on </a:t>
            </a:r>
            <a:r>
              <a:rPr lang="en-GB" sz="800" b="0" dirty="0" err="1" smtClean="0">
                <a:latin typeface="+mn-lt"/>
              </a:rPr>
              <a:t>flickr</a:t>
            </a:r>
            <a:r>
              <a:rPr lang="en-GB" sz="800" b="0" dirty="0" smtClean="0">
                <a:latin typeface="+mn-lt"/>
              </a:rPr>
              <a:t>)</a:t>
            </a:r>
            <a:endParaRPr lang="en-GB" sz="800" dirty="0" smtClean="0">
              <a:latin typeface="+mn-lt"/>
              <a:cs typeface="Calibri (Body)"/>
            </a:endParaRPr>
          </a:p>
          <a:p>
            <a:endParaRPr lang="en-US" dirty="0">
              <a:latin typeface="+mn-lt"/>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12</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latin typeface="+mn-lt"/>
                <a:cs typeface="Calibri (Body)"/>
              </a:rPr>
              <a:t>Quick-fire brainstorm on pull factors   </a:t>
            </a:r>
          </a:p>
          <a:p>
            <a:endParaRPr lang="en-GB" dirty="0" smtClean="0">
              <a:latin typeface="+mn-lt"/>
              <a:cs typeface="Calibri (Body)"/>
            </a:endParaRPr>
          </a:p>
          <a:p>
            <a:r>
              <a:rPr lang="en-GB" b="1" dirty="0" smtClean="0">
                <a:latin typeface="+mn-lt"/>
              </a:rPr>
              <a:t>Pull factors</a:t>
            </a:r>
            <a:r>
              <a:rPr lang="en-GB" b="1" baseline="0" dirty="0" smtClean="0">
                <a:latin typeface="+mn-lt"/>
              </a:rPr>
              <a:t> </a:t>
            </a:r>
            <a:r>
              <a:rPr lang="en-GB" sz="1200" kern="1200" baseline="0" dirty="0" smtClean="0">
                <a:solidFill>
                  <a:schemeClr val="tx1"/>
                </a:solidFill>
                <a:effectLst/>
                <a:latin typeface="+mn-lt"/>
                <a:ea typeface="+mn-ea"/>
                <a:cs typeface="+mn-cs"/>
              </a:rPr>
              <a:t>include:</a:t>
            </a:r>
            <a:endParaRPr lang="en-GB" dirty="0" smtClean="0">
              <a:latin typeface="+mn-lt"/>
            </a:endParaRPr>
          </a:p>
          <a:p>
            <a:pPr marL="171450" indent="-171450">
              <a:buFont typeface="Arial" pitchFamily="34" charset="0"/>
              <a:buChar char="•"/>
            </a:pPr>
            <a:r>
              <a:rPr lang="en-GB" dirty="0" smtClean="0">
                <a:latin typeface="+mn-lt"/>
              </a:rPr>
              <a:t>availability of greater range of employment, higher rates of pay, larger companies who could offer promotion in the future </a:t>
            </a:r>
          </a:p>
          <a:p>
            <a:pPr marL="171450" indent="-171450">
              <a:buFont typeface="Arial" pitchFamily="34" charset="0"/>
              <a:buChar char="•"/>
            </a:pPr>
            <a:r>
              <a:rPr lang="en-GB" dirty="0" smtClean="0">
                <a:latin typeface="+mn-lt"/>
              </a:rPr>
              <a:t>education</a:t>
            </a:r>
            <a:r>
              <a:rPr lang="en-GB" baseline="0" dirty="0" smtClean="0">
                <a:latin typeface="+mn-lt"/>
              </a:rPr>
              <a:t> opportunities for young people, including </a:t>
            </a:r>
            <a:r>
              <a:rPr lang="en-GB" dirty="0" smtClean="0">
                <a:latin typeface="+mn-lt"/>
              </a:rPr>
              <a:t>universities and secondary school </a:t>
            </a:r>
          </a:p>
          <a:p>
            <a:pPr marL="171450" indent="-171450">
              <a:buFont typeface="Arial" pitchFamily="34" charset="0"/>
              <a:buChar char="•"/>
            </a:pPr>
            <a:r>
              <a:rPr lang="en-GB" dirty="0" smtClean="0">
                <a:latin typeface="+mn-lt"/>
              </a:rPr>
              <a:t>better hospital and clinic facilities for safer childbirth, child health and,</a:t>
            </a:r>
            <a:r>
              <a:rPr lang="en-GB" baseline="0" dirty="0" smtClean="0">
                <a:latin typeface="+mn-lt"/>
              </a:rPr>
              <a:t> </a:t>
            </a:r>
            <a:r>
              <a:rPr lang="en-GB" dirty="0" smtClean="0">
                <a:latin typeface="+mn-lt"/>
              </a:rPr>
              <a:t>in case of accidents,</a:t>
            </a:r>
            <a:r>
              <a:rPr lang="en-GB" baseline="0" dirty="0" smtClean="0">
                <a:latin typeface="+mn-lt"/>
              </a:rPr>
              <a:t> </a:t>
            </a:r>
            <a:r>
              <a:rPr lang="en-GB" dirty="0" smtClean="0">
                <a:latin typeface="+mn-lt"/>
              </a:rPr>
              <a:t>better links with the rest of the world</a:t>
            </a:r>
          </a:p>
          <a:p>
            <a:pPr marL="171450" indent="-171450">
              <a:buFont typeface="Arial" pitchFamily="34" charset="0"/>
              <a:buChar char="•"/>
            </a:pPr>
            <a:r>
              <a:rPr lang="en-GB" dirty="0" smtClean="0">
                <a:latin typeface="+mn-lt"/>
              </a:rPr>
              <a:t>access to new technology</a:t>
            </a:r>
          </a:p>
          <a:p>
            <a:pPr marL="171450" indent="-171450">
              <a:buFont typeface="Arial" pitchFamily="34" charset="0"/>
              <a:buChar char="•"/>
            </a:pPr>
            <a:r>
              <a:rPr lang="en-GB" dirty="0" smtClean="0">
                <a:latin typeface="+mn-lt"/>
              </a:rPr>
              <a:t>attraction</a:t>
            </a:r>
            <a:r>
              <a:rPr lang="en-GB" baseline="0" dirty="0" smtClean="0">
                <a:latin typeface="+mn-lt"/>
              </a:rPr>
              <a:t> of a </a:t>
            </a:r>
            <a:r>
              <a:rPr lang="en-GB" dirty="0" smtClean="0">
                <a:latin typeface="+mn-lt"/>
              </a:rPr>
              <a:t>more modern, more exciting</a:t>
            </a:r>
            <a:r>
              <a:rPr lang="en-GB" baseline="0" dirty="0" smtClean="0">
                <a:latin typeface="+mn-lt"/>
              </a:rPr>
              <a:t> life</a:t>
            </a:r>
          </a:p>
          <a:p>
            <a:pPr marL="171450" indent="-171450">
              <a:buFont typeface="Arial" pitchFamily="34" charset="0"/>
              <a:buChar char="•"/>
            </a:pPr>
            <a:r>
              <a:rPr lang="en-GB" baseline="0" dirty="0" smtClean="0">
                <a:latin typeface="+mn-lt"/>
              </a:rPr>
              <a:t>the belief that </a:t>
            </a:r>
            <a:r>
              <a:rPr lang="en-GB" dirty="0" smtClean="0">
                <a:latin typeface="+mn-lt"/>
              </a:rPr>
              <a:t>life in</a:t>
            </a:r>
            <a:r>
              <a:rPr lang="en-GB" baseline="0" dirty="0" smtClean="0">
                <a:latin typeface="+mn-lt"/>
              </a:rPr>
              <a:t> the city</a:t>
            </a:r>
            <a:r>
              <a:rPr lang="en-GB" dirty="0" smtClean="0">
                <a:latin typeface="+mn-lt"/>
              </a:rPr>
              <a:t> offers a better future, especially for their children, and greater opportunities for families</a:t>
            </a:r>
          </a:p>
          <a:p>
            <a:endParaRPr lang="en-US" dirty="0" smtClean="0">
              <a:latin typeface="+mn-lt"/>
            </a:endParaRPr>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r>
              <a:rPr lang="en-GB" sz="800" dirty="0" smtClean="0">
                <a:latin typeface="+mn-lt"/>
              </a:rPr>
              <a:t>(Photo</a:t>
            </a:r>
            <a:r>
              <a:rPr lang="en-GB" sz="800" baseline="0" dirty="0" smtClean="0">
                <a:latin typeface="+mn-lt"/>
              </a:rPr>
              <a:t> credit: </a:t>
            </a:r>
            <a:r>
              <a:rPr lang="en-GB" sz="800" dirty="0" smtClean="0">
                <a:latin typeface="+mn-lt"/>
              </a:rPr>
              <a:t>Jonathan </a:t>
            </a:r>
            <a:r>
              <a:rPr lang="en-GB" sz="800" dirty="0" err="1" smtClean="0">
                <a:latin typeface="+mn-lt"/>
              </a:rPr>
              <a:t>Kalan</a:t>
            </a:r>
            <a:r>
              <a:rPr lang="en-GB" sz="800" dirty="0" smtClean="0">
                <a:latin typeface="+mn-lt"/>
              </a:rPr>
              <a:t>)</a:t>
            </a:r>
            <a:endParaRPr lang="en-GB" sz="800" b="1" dirty="0" smtClean="0">
              <a:latin typeface="+mn-lt"/>
            </a:endParaRPr>
          </a:p>
          <a:p>
            <a:endParaRPr lang="en-GB" dirty="0" smtClean="0">
              <a:latin typeface="+mn-lt"/>
              <a:cs typeface="Calibri (Body)"/>
            </a:endParaRPr>
          </a:p>
          <a:p>
            <a:endParaRPr lang="en-US" dirty="0">
              <a:latin typeface="+mn-lt"/>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13</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Pupils should complete the blue and yellow boxes.</a:t>
            </a:r>
          </a:p>
          <a:p>
            <a:r>
              <a:rPr lang="en-GB" dirty="0" smtClean="0"/>
              <a:t> </a:t>
            </a:r>
          </a:p>
          <a:p>
            <a:r>
              <a:rPr lang="en-GB" b="1" dirty="0" smtClean="0"/>
              <a:t>The</a:t>
            </a:r>
            <a:r>
              <a:rPr lang="en-GB" b="1" baseline="0" dirty="0" smtClean="0"/>
              <a:t> b</a:t>
            </a:r>
            <a:r>
              <a:rPr lang="en-GB" b="1" dirty="0" smtClean="0"/>
              <a:t>lue area represents the push factors </a:t>
            </a:r>
            <a:r>
              <a:rPr lang="en-GB" dirty="0" smtClean="0"/>
              <a:t>– the reasons for deciding to</a:t>
            </a:r>
            <a:r>
              <a:rPr lang="en-GB" baseline="0" dirty="0" smtClean="0"/>
              <a:t> leave Wajir temporarily or permanently. </a:t>
            </a:r>
          </a:p>
          <a:p>
            <a:r>
              <a:rPr lang="en-GB" dirty="0" smtClean="0"/>
              <a:t>Negative factors could include: desertification, crop failure, famine, poor harvests, cash crop prices down, land no longer farmable due to unreliable rainfall, climate change, natural disasters, lack of education facilities for 11+ children, poor health and high incidence of disease (e.g. malaria), land tenure issues, racial or tribal persecution, things getting worse, lack of opportunity for children. </a:t>
            </a:r>
          </a:p>
          <a:p>
            <a:endParaRPr lang="en-GB" b="1" dirty="0" smtClean="0"/>
          </a:p>
          <a:p>
            <a:r>
              <a:rPr lang="en-GB" b="1" dirty="0" smtClean="0"/>
              <a:t>The yellow area represents</a:t>
            </a:r>
            <a:r>
              <a:rPr lang="en-GB" b="1" baseline="0" dirty="0" smtClean="0"/>
              <a:t> the</a:t>
            </a:r>
            <a:r>
              <a:rPr lang="en-GB" b="1" dirty="0" smtClean="0"/>
              <a:t> pull factors </a:t>
            </a:r>
            <a:r>
              <a:rPr lang="en-GB" dirty="0" smtClean="0"/>
              <a:t>– the reasons for choosing to migrate to Nairobi.</a:t>
            </a:r>
            <a:r>
              <a:rPr lang="en-GB" b="0" dirty="0" smtClean="0"/>
              <a:t> </a:t>
            </a:r>
          </a:p>
          <a:p>
            <a:r>
              <a:rPr lang="en-GB" b="0" dirty="0" smtClean="0"/>
              <a:t>Positive factors could include: range of employment opportunities, higher wages, long-term prosperity, better education facilities for 11+ children, health and hospital facilities,</a:t>
            </a:r>
            <a:r>
              <a:rPr lang="en-GB" b="0" baseline="0" dirty="0" smtClean="0"/>
              <a:t> </a:t>
            </a:r>
            <a:r>
              <a:rPr lang="en-GB" b="0" dirty="0" smtClean="0"/>
              <a:t>childbirth facilities, to join existing family.</a:t>
            </a:r>
          </a:p>
          <a:p>
            <a:endParaRPr lang="en-GB" b="0" dirty="0" smtClean="0"/>
          </a:p>
          <a:p>
            <a:r>
              <a:rPr lang="en-GB" b="0" dirty="0" smtClean="0"/>
              <a:t>As an additional activity,</a:t>
            </a:r>
            <a:r>
              <a:rPr lang="en-GB" b="0" baseline="0" dirty="0" smtClean="0"/>
              <a:t> pupils could add factors to the white squares and consider the implications for both places. </a:t>
            </a:r>
          </a:p>
          <a:p>
            <a:endParaRPr lang="en-GB" b="0" baseline="0" dirty="0" smtClean="0"/>
          </a:p>
          <a:p>
            <a:r>
              <a:rPr lang="en-GB" b="0" baseline="0" dirty="0" smtClean="0"/>
              <a:t>The top-right box is key to understanding issues in a slum settlement. </a:t>
            </a:r>
          </a:p>
          <a:p>
            <a:endParaRPr lang="en-GB" b="0" baseline="0" dirty="0" smtClean="0"/>
          </a:p>
          <a:p>
            <a:endParaRPr lang="en-US" dirty="0" smtClean="0"/>
          </a:p>
          <a:p>
            <a:endParaRPr lang="en-GB" dirty="0" smtClean="0">
              <a:latin typeface="Calibri (Body)"/>
              <a:cs typeface="Calibri (Body)"/>
            </a:endParaRPr>
          </a:p>
          <a:p>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14</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a:t>
            </a:r>
            <a:r>
              <a:rPr lang="en-GB" sz="800" baseline="0" dirty="0" smtClean="0"/>
              <a:t> credit: </a:t>
            </a:r>
            <a:r>
              <a:rPr lang="en-GB" sz="800" b="0" dirty="0" smtClean="0"/>
              <a:t>US_AID</a:t>
            </a:r>
            <a:r>
              <a:rPr lang="en-GB" sz="800" b="0" baseline="0" dirty="0" smtClean="0"/>
              <a:t> on </a:t>
            </a:r>
            <a:r>
              <a:rPr lang="en-GB" sz="800" b="0" baseline="0" dirty="0" err="1" smtClean="0"/>
              <a:t>flickr</a:t>
            </a:r>
            <a:r>
              <a:rPr lang="en-GB" sz="800" b="0" baseline="0" smtClean="0"/>
              <a:t>)</a:t>
            </a:r>
            <a:endParaRPr lang="en-GB" sz="800" dirty="0" smtClean="0">
              <a:latin typeface="Calibri (Body)"/>
              <a:cs typeface="Calibri (Body)"/>
            </a:endParaRPr>
          </a:p>
          <a:p>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15</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This</a:t>
            </a:r>
            <a:r>
              <a:rPr lang="en-GB" baseline="0" dirty="0" smtClean="0"/>
              <a:t> table </a:t>
            </a:r>
            <a:r>
              <a:rPr lang="en-GB" dirty="0" smtClean="0"/>
              <a:t>is available as a pupil sheet ‘Comparative data</a:t>
            </a:r>
            <a:r>
              <a:rPr lang="en-GB" baseline="0" dirty="0" smtClean="0"/>
              <a:t> for the counties of </a:t>
            </a:r>
            <a:r>
              <a:rPr lang="en-GB" baseline="0" dirty="0" err="1" smtClean="0"/>
              <a:t>Wajir</a:t>
            </a:r>
            <a:r>
              <a:rPr lang="en-GB" baseline="0" dirty="0" smtClean="0"/>
              <a:t> and Nairobi’ at www.tes.co.uk/rednoseday</a:t>
            </a:r>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16</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You could do a quick-fire brainstorm</a:t>
            </a:r>
            <a:r>
              <a:rPr lang="en-GB" b="0" baseline="0" dirty="0" smtClean="0"/>
              <a:t> with your pupils</a:t>
            </a:r>
            <a:r>
              <a:rPr lang="en-GB" b="0" dirty="0" smtClean="0"/>
              <a:t> to generate a list of cause and effects.</a:t>
            </a:r>
            <a:r>
              <a:rPr lang="en-GB" b="0" baseline="0" dirty="0" smtClean="0"/>
              <a:t> </a:t>
            </a:r>
            <a:endParaRPr lang="en-GB" b="0"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17</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This</a:t>
            </a:r>
            <a:r>
              <a:rPr lang="en-GB" baseline="0" dirty="0" smtClean="0"/>
              <a:t> table </a:t>
            </a:r>
            <a:r>
              <a:rPr lang="en-GB" dirty="0" smtClean="0"/>
              <a:t>is available as a pupil sheet ‘Population data</a:t>
            </a:r>
            <a:r>
              <a:rPr lang="en-GB" baseline="0" dirty="0" smtClean="0"/>
              <a:t> for constructing population pyramids ’ at www.tes.co.uk/rednoseday</a:t>
            </a:r>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18</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Introduce Dennis to your pupils with the</a:t>
            </a:r>
            <a:r>
              <a:rPr lang="en-GB" baseline="0" dirty="0" smtClean="0"/>
              <a:t> </a:t>
            </a:r>
            <a:r>
              <a:rPr lang="en-GB" dirty="0" smtClean="0"/>
              <a:t>video ‘Welcome to my world’</a:t>
            </a:r>
            <a:r>
              <a:rPr lang="en-GB" baseline="0" dirty="0" smtClean="0"/>
              <a:t> available at www.tes.co.uk/rednoseday</a:t>
            </a:r>
          </a:p>
          <a:p>
            <a:pPr marL="0" marR="0" indent="0" algn="l" defTabSz="457200" rtl="0" eaLnBrk="1" fontAlgn="auto" latinLnBrk="0" hangingPunct="1">
              <a:lnSpc>
                <a:spcPct val="100000"/>
              </a:lnSpc>
              <a:spcBef>
                <a:spcPts val="0"/>
              </a:spcBef>
              <a:spcAft>
                <a:spcPts val="0"/>
              </a:spcAft>
              <a:buClrTx/>
              <a:buSzTx/>
              <a:buFontTx/>
              <a:buNone/>
              <a:tabLst/>
              <a:defRPr/>
            </a:pPr>
            <a:endParaRPr lang="en-GB" b="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 credit: Jonathan </a:t>
            </a:r>
            <a:r>
              <a:rPr lang="en-GB" sz="800" dirty="0" err="1" smtClean="0"/>
              <a:t>Kalan</a:t>
            </a:r>
            <a:r>
              <a:rPr lang="en-GB" sz="800"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GB" b="0"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19</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following few slides look</a:t>
            </a:r>
            <a:r>
              <a:rPr lang="en-GB" baseline="0" dirty="0" smtClean="0"/>
              <a:t> at</a:t>
            </a:r>
            <a:r>
              <a:rPr lang="en-GB" dirty="0" smtClean="0"/>
              <a:t> some physical problems with slum settlements.</a:t>
            </a:r>
            <a:r>
              <a:rPr lang="en-GB" baseline="0" dirty="0" smtClean="0"/>
              <a:t> </a:t>
            </a:r>
            <a:r>
              <a:rPr lang="en-GB" dirty="0" smtClean="0"/>
              <a:t>In ‘Consequences of rapid urbanisation – Teachers’ notes’ (available at www.tes.co.uk/rednoseday) you’ll find </a:t>
            </a:r>
            <a:r>
              <a:rPr lang="en-GB" baseline="0" dirty="0" smtClean="0"/>
              <a:t>a UN definition of a slum and further information on the five factors that characterise urban slums.</a:t>
            </a:r>
          </a:p>
          <a:p>
            <a:endParaRPr lang="en-GB" baseline="0" dirty="0" smtClean="0"/>
          </a:p>
          <a:p>
            <a:r>
              <a:rPr lang="en-GB" dirty="0" smtClean="0"/>
              <a:t>You</a:t>
            </a:r>
            <a:r>
              <a:rPr lang="en-GB" baseline="0" dirty="0" smtClean="0"/>
              <a:t> could also use the following pupil sheets available at www.tes.co.uk/rednoseday.</a:t>
            </a:r>
          </a:p>
          <a:p>
            <a:pPr marL="171450" indent="-171450">
              <a:buFont typeface="Arial" pitchFamily="34" charset="0"/>
              <a:buChar char="•"/>
            </a:pPr>
            <a:r>
              <a:rPr lang="en-GB" baseline="0" dirty="0" smtClean="0"/>
              <a:t>‘Line drawings to annotate (house and street)’</a:t>
            </a:r>
          </a:p>
          <a:p>
            <a:pPr marL="171450" indent="-171450">
              <a:buFont typeface="Arial"/>
              <a:buChar char="•"/>
            </a:pPr>
            <a:r>
              <a:rPr lang="en-GB" baseline="0" dirty="0" smtClean="0"/>
              <a:t>‘Characteristics of urban slums’</a:t>
            </a:r>
            <a:endParaRPr lang="en-GB" dirty="0" smtClean="0"/>
          </a:p>
          <a:p>
            <a:endParaRPr lang="en-GB" b="1"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 credit: Jonathan </a:t>
            </a:r>
            <a:r>
              <a:rPr lang="en-GB" sz="800" dirty="0" err="1" smtClean="0"/>
              <a:t>Kalan</a:t>
            </a:r>
            <a:r>
              <a:rPr lang="en-GB" sz="800" dirty="0" smtClean="0"/>
              <a:t>)</a:t>
            </a:r>
          </a:p>
          <a:p>
            <a:endParaRPr lang="en-GB" b="1"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20</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800" dirty="0" smtClean="0"/>
              <a:t>(Photo credit: Jonathan </a:t>
            </a:r>
            <a:r>
              <a:rPr lang="en-GB" sz="800" dirty="0" err="1" smtClean="0"/>
              <a:t>Kalan</a:t>
            </a:r>
            <a:r>
              <a:rPr lang="en-GB" sz="800" dirty="0" smtClean="0"/>
              <a:t>)</a:t>
            </a:r>
          </a:p>
          <a:p>
            <a:endParaRPr lang="en-GB" b="0"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21</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 credit: Jonathan </a:t>
            </a:r>
            <a:r>
              <a:rPr lang="en-GB" sz="800" dirty="0" err="1" smtClean="0"/>
              <a:t>Kalan</a:t>
            </a:r>
            <a:r>
              <a:rPr lang="en-GB" sz="800" dirty="0" smtClean="0"/>
              <a:t>)</a:t>
            </a:r>
          </a:p>
          <a:p>
            <a:endParaRPr lang="en-GB" b="0"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22</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 credit: Jonathan </a:t>
            </a:r>
            <a:r>
              <a:rPr lang="en-GB" sz="800" dirty="0" err="1" smtClean="0"/>
              <a:t>Kalan</a:t>
            </a:r>
            <a:r>
              <a:rPr lang="en-GB" sz="800" dirty="0" smtClean="0"/>
              <a:t>)</a:t>
            </a:r>
          </a:p>
          <a:p>
            <a:endParaRPr lang="en-GB" b="0"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23</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smtClean="0">
                <a:solidFill>
                  <a:schemeClr val="tx1"/>
                </a:solidFill>
                <a:effectLst/>
                <a:latin typeface="+mn-lt"/>
                <a:ea typeface="+mn-ea"/>
                <a:cs typeface="+mn-cs"/>
              </a:rPr>
              <a:t>Tenure</a:t>
            </a:r>
            <a:r>
              <a:rPr lang="en-GB" sz="1200" kern="1200" dirty="0" smtClean="0">
                <a:solidFill>
                  <a:schemeClr val="tx1"/>
                </a:solidFill>
                <a:effectLst/>
                <a:latin typeface="+mn-lt"/>
                <a:ea typeface="+mn-ea"/>
                <a:cs typeface="+mn-cs"/>
              </a:rPr>
              <a:t>: The majority of slum residents in Nairobi are tenants (about 80%). They pay rent to landlords or structure owners (20%) who in turn do not own the land on which the houses and structures stand. As landlords rarely own the land,</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there is no security of tenure for either structure owners or tenants. The majority of land used for informal settlements is public government land, including land reserved for roads, electricity lines and railway tracks, or land on dumping grounds and river banks. Some of this land was given away to private individuals during the 1960s despite the fact that people had settled on it. </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Slum householders are subject to:</a:t>
            </a:r>
          </a:p>
          <a:p>
            <a:pPr marL="171450" lvl="0" indent="-171450">
              <a:buFont typeface="Wingdings" charset="2"/>
              <a:buChar char="§"/>
            </a:pPr>
            <a:r>
              <a:rPr lang="en-GB" sz="1200" kern="1200" dirty="0" smtClean="0">
                <a:solidFill>
                  <a:schemeClr val="tx1"/>
                </a:solidFill>
                <a:effectLst/>
                <a:latin typeface="+mn-lt"/>
                <a:ea typeface="+mn-ea"/>
                <a:cs typeface="+mn-cs"/>
              </a:rPr>
              <a:t>arbitrary rent increases</a:t>
            </a:r>
          </a:p>
          <a:p>
            <a:pPr marL="171450" lvl="0" indent="-171450">
              <a:buFont typeface="Wingdings" charset="2"/>
              <a:buChar char="§"/>
            </a:pPr>
            <a:r>
              <a:rPr lang="en-GB" sz="1200" kern="1200" dirty="0" smtClean="0">
                <a:solidFill>
                  <a:schemeClr val="tx1"/>
                </a:solidFill>
                <a:effectLst/>
                <a:latin typeface="+mn-lt"/>
                <a:ea typeface="+mn-ea"/>
                <a:cs typeface="+mn-cs"/>
              </a:rPr>
              <a:t>unreasonable restrictions on the use of the homes</a:t>
            </a:r>
          </a:p>
          <a:p>
            <a:pPr marL="171450" lvl="0" indent="-171450">
              <a:buFont typeface="Wingdings" charset="2"/>
              <a:buChar char="§"/>
            </a:pPr>
            <a:r>
              <a:rPr lang="en-GB" sz="1200" kern="1200" dirty="0" smtClean="0">
                <a:solidFill>
                  <a:schemeClr val="tx1"/>
                </a:solidFill>
                <a:effectLst/>
                <a:latin typeface="+mn-lt"/>
                <a:ea typeface="+mn-ea"/>
                <a:cs typeface="+mn-cs"/>
              </a:rPr>
              <a:t>evictions carried out with use of excessive force and with no notice or consultation </a:t>
            </a:r>
          </a:p>
          <a:p>
            <a:pPr marL="0" lvl="0" indent="0">
              <a:buFont typeface="Wingdings" charset="2"/>
              <a:buNone/>
            </a:pPr>
            <a:endParaRPr lang="en-GB" sz="1200" kern="1200" dirty="0" smtClean="0">
              <a:solidFill>
                <a:schemeClr val="tx1"/>
              </a:solidFill>
              <a:effectLst/>
              <a:latin typeface="+mn-lt"/>
              <a:ea typeface="+mn-ea"/>
              <a:cs typeface="+mn-cs"/>
            </a:endParaRPr>
          </a:p>
          <a:p>
            <a:pPr marL="0" lvl="0" indent="0">
              <a:buFont typeface="Wingdings" charset="2"/>
              <a:buNone/>
            </a:pPr>
            <a:r>
              <a:rPr lang="en-GB" sz="1200" kern="1200" dirty="0" smtClean="0">
                <a:solidFill>
                  <a:schemeClr val="tx1"/>
                </a:solidFill>
                <a:effectLst/>
                <a:latin typeface="+mn-lt"/>
                <a:ea typeface="+mn-ea"/>
                <a:cs typeface="+mn-cs"/>
              </a:rPr>
              <a:t>Lack of secure tenure is a factor in the council’s and communities’ reluctance to improve housing and related infrastructure.</a:t>
            </a:r>
          </a:p>
          <a:p>
            <a:pPr marL="0" lvl="0" indent="0">
              <a:buFont typeface="Wingdings" charset="2"/>
              <a:buNone/>
            </a:pPr>
            <a:endParaRPr lang="en-GB"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r>
              <a:rPr lang="en-GB" sz="800" dirty="0" smtClean="0">
                <a:solidFill>
                  <a:schemeClr val="tx1"/>
                </a:solidFill>
              </a:rPr>
              <a:t>(Photo credit: </a:t>
            </a:r>
            <a:r>
              <a:rPr lang="en-GB" sz="800" dirty="0" err="1" smtClean="0">
                <a:solidFill>
                  <a:schemeClr val="tx1"/>
                </a:solidFill>
              </a:rPr>
              <a:t>slumdwellersinternational</a:t>
            </a:r>
            <a:r>
              <a:rPr lang="en-GB" sz="800" dirty="0" smtClean="0">
                <a:solidFill>
                  <a:schemeClr val="tx1"/>
                </a:solidFill>
              </a:rPr>
              <a:t> on </a:t>
            </a:r>
            <a:r>
              <a:rPr lang="en-GB" sz="800" dirty="0" err="1" smtClean="0">
                <a:solidFill>
                  <a:schemeClr val="tx1"/>
                </a:solidFill>
              </a:rPr>
              <a:t>flickr</a:t>
            </a:r>
            <a:r>
              <a:rPr lang="en-GB" sz="800" dirty="0" smtClean="0">
                <a:solidFill>
                  <a:schemeClr val="tx1"/>
                </a:solidFill>
              </a:rPr>
              <a:t>)</a:t>
            </a:r>
          </a:p>
          <a:p>
            <a:pPr marL="0" lvl="0" indent="0">
              <a:buFont typeface="Wingdings" charset="2"/>
              <a:buNone/>
            </a:pPr>
            <a:endParaRPr lang="en-GB" sz="1200" kern="1200" dirty="0" smtClean="0">
              <a:solidFill>
                <a:schemeClr val="tx1"/>
              </a:solidFill>
              <a:effectLst/>
              <a:latin typeface="+mn-lt"/>
              <a:ea typeface="+mn-ea"/>
              <a:cs typeface="+mn-cs"/>
            </a:endParaRPr>
          </a:p>
          <a:p>
            <a:endParaRPr lang="en-GB"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24</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Thinking of risk as</a:t>
            </a:r>
            <a:r>
              <a:rPr lang="en-GB" baseline="0" dirty="0" smtClean="0"/>
              <a:t>: </a:t>
            </a:r>
            <a:r>
              <a:rPr lang="en-GB" dirty="0" smtClean="0"/>
              <a:t>likelihood of negative outcome </a:t>
            </a:r>
            <a:r>
              <a:rPr lang="en-GB" b="1" i="0" dirty="0" smtClean="0"/>
              <a:t>x</a:t>
            </a:r>
            <a:r>
              <a:rPr lang="en-GB" i="0" dirty="0" smtClean="0"/>
              <a:t> </a:t>
            </a:r>
            <a:r>
              <a:rPr lang="en-GB" dirty="0" smtClean="0"/>
              <a:t>severity of effect if it occurs </a:t>
            </a:r>
            <a:r>
              <a:rPr lang="en-GB" b="1" dirty="0" smtClean="0"/>
              <a:t>x</a:t>
            </a:r>
            <a:r>
              <a:rPr lang="en-GB" dirty="0" smtClean="0"/>
              <a:t> frequency of it occurring </a:t>
            </a:r>
          </a:p>
          <a:p>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solidFill>
                  <a:schemeClr val="tx1"/>
                </a:solidFill>
              </a:rPr>
              <a:t>(Photo credit: Jonathan </a:t>
            </a:r>
            <a:r>
              <a:rPr lang="en-GB" sz="800" dirty="0" err="1" smtClean="0">
                <a:solidFill>
                  <a:schemeClr val="tx1"/>
                </a:solidFill>
              </a:rPr>
              <a:t>Kalan</a:t>
            </a:r>
            <a:r>
              <a:rPr lang="en-GB" sz="800" dirty="0" smtClean="0">
                <a:solidFill>
                  <a:schemeClr val="tx1"/>
                </a:solidFill>
              </a:rPr>
              <a:t>)</a:t>
            </a:r>
          </a:p>
          <a:p>
            <a:endParaRPr lang="en-GB" dirty="0" smtClean="0"/>
          </a:p>
        </p:txBody>
      </p:sp>
      <p:sp>
        <p:nvSpPr>
          <p:cNvPr id="4" name="Slide Number Placeholder 3"/>
          <p:cNvSpPr>
            <a:spLocks noGrp="1"/>
          </p:cNvSpPr>
          <p:nvPr>
            <p:ph type="sldNum" sz="quarter" idx="10"/>
          </p:nvPr>
        </p:nvSpPr>
        <p:spPr/>
        <p:txBody>
          <a:bodyPr/>
          <a:lstStyle/>
          <a:p>
            <a:fld id="{E17B77CF-0C76-C44D-8FBC-2DC5C8F8E5E2}" type="slidenum">
              <a:rPr lang="en-US" smtClean="0"/>
              <a:pPr/>
              <a:t>25</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smtClean="0"/>
              <a:t>You can download  the pupil sheet ‘Worksheet: </a:t>
            </a:r>
            <a:r>
              <a:rPr lang="en-GB" baseline="0" dirty="0" err="1" smtClean="0"/>
              <a:t>Jua</a:t>
            </a:r>
            <a:r>
              <a:rPr lang="en-GB" baseline="0" dirty="0" smtClean="0"/>
              <a:t> Kali’ at www.tes.co.uk/rednoseday </a:t>
            </a:r>
          </a:p>
          <a:p>
            <a:pPr marL="0" marR="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See the ‘Consequences of rapid</a:t>
            </a:r>
            <a:r>
              <a:rPr lang="en-GB" baseline="0" dirty="0" smtClean="0"/>
              <a:t> urbanisation – Teachers’ notes’ for </a:t>
            </a:r>
            <a:r>
              <a:rPr lang="en-GB" dirty="0" smtClean="0"/>
              <a:t>further information on the informal sector,</a:t>
            </a:r>
            <a:r>
              <a:rPr lang="en-GB" baseline="0" dirty="0" smtClean="0"/>
              <a:t> </a:t>
            </a:r>
            <a:r>
              <a:rPr lang="en-GB" baseline="0" dirty="0" err="1" smtClean="0"/>
              <a:t>Jua</a:t>
            </a:r>
            <a:r>
              <a:rPr lang="en-GB" baseline="0" dirty="0" smtClean="0"/>
              <a:t> Kali, M-</a:t>
            </a:r>
            <a:r>
              <a:rPr lang="en-GB" baseline="0" dirty="0" err="1" smtClean="0"/>
              <a:t>pesa</a:t>
            </a:r>
            <a:r>
              <a:rPr lang="en-GB" baseline="0" dirty="0" smtClean="0"/>
              <a:t> and System D. </a:t>
            </a:r>
            <a:endParaRPr lang="en-GB"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baseline="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baseline="0" smtClean="0"/>
              <a:t>For </a:t>
            </a:r>
            <a:r>
              <a:rPr lang="en-GB" baseline="0" dirty="0" smtClean="0"/>
              <a:t>examples of the </a:t>
            </a:r>
            <a:r>
              <a:rPr lang="en-GB" baseline="0" dirty="0" err="1" smtClean="0"/>
              <a:t>Jua</a:t>
            </a:r>
            <a:r>
              <a:rPr lang="en-GB" baseline="0" dirty="0" smtClean="0"/>
              <a:t> Kali sector at work, watch the following clip </a:t>
            </a:r>
            <a:r>
              <a:rPr lang="en-GB" dirty="0" smtClean="0"/>
              <a:t>www.youtube.com/watch?v=No11VCrj4wM</a:t>
            </a:r>
            <a:r>
              <a:rPr lang="en-GB" baseline="0" dirty="0" smtClean="0"/>
              <a:t> </a:t>
            </a: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For case studies of </a:t>
            </a:r>
            <a:r>
              <a:rPr lang="en-GB" dirty="0" err="1" smtClean="0"/>
              <a:t>Jau</a:t>
            </a:r>
            <a:r>
              <a:rPr lang="en-GB" dirty="0" smtClean="0"/>
              <a:t> Kali, look </a:t>
            </a:r>
            <a:r>
              <a:rPr lang="en-GB" b="0" dirty="0" smtClean="0"/>
              <a:t>at ‘Making do – Innovation in Kenya’s Informal</a:t>
            </a:r>
            <a:r>
              <a:rPr lang="en-GB" b="0" baseline="0" dirty="0" smtClean="0"/>
              <a:t> Economy’ (a </a:t>
            </a:r>
            <a:r>
              <a:rPr lang="en-GB" dirty="0" smtClean="0"/>
              <a:t>PDF pamphlet by Steve Daniels)</a:t>
            </a:r>
            <a:r>
              <a:rPr lang="en-GB" baseline="0" dirty="0" smtClean="0"/>
              <a:t> </a:t>
            </a:r>
            <a:r>
              <a:rPr lang="en-GB" dirty="0" smtClean="0"/>
              <a:t>www.analoguedigital.com/docs/makingdo-download-lores.pdf </a:t>
            </a:r>
          </a:p>
          <a:p>
            <a:pPr marL="0" marR="0" indent="0" algn="l" defTabSz="457200" rtl="0" eaLnBrk="1" fontAlgn="auto" latinLnBrk="0" hangingPunct="1">
              <a:lnSpc>
                <a:spcPct val="100000"/>
              </a:lnSpc>
              <a:spcBef>
                <a:spcPts val="0"/>
              </a:spcBef>
              <a:spcAft>
                <a:spcPts val="0"/>
              </a:spcAft>
              <a:buClrTx/>
              <a:buSzTx/>
              <a:buFontTx/>
              <a:buNone/>
              <a:tabLst/>
              <a:defRPr/>
            </a:pPr>
            <a:endParaRPr lang="en-GB"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t>(Photo credit: Jonathan </a:t>
            </a:r>
            <a:r>
              <a:rPr lang="en-GB" sz="800" dirty="0" err="1" smtClean="0"/>
              <a:t>Kalan</a:t>
            </a:r>
            <a:r>
              <a:rPr lang="en-GB" sz="800" dirty="0" smtClean="0"/>
              <a:t>)</a:t>
            </a:r>
          </a:p>
        </p:txBody>
      </p:sp>
      <p:sp>
        <p:nvSpPr>
          <p:cNvPr id="4" name="Slide Number Placeholder 3"/>
          <p:cNvSpPr>
            <a:spLocks noGrp="1"/>
          </p:cNvSpPr>
          <p:nvPr>
            <p:ph type="sldNum" sz="quarter" idx="10"/>
          </p:nvPr>
        </p:nvSpPr>
        <p:spPr/>
        <p:txBody>
          <a:bodyPr/>
          <a:lstStyle/>
          <a:p>
            <a:fld id="{E17B77CF-0C76-C44D-8FBC-2DC5C8F8E5E2}" type="slidenum">
              <a:rPr lang="en-US" smtClean="0"/>
              <a:pPr/>
              <a:t>26</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smtClean="0">
                <a:solidFill>
                  <a:schemeClr val="tx1"/>
                </a:solidFill>
                <a:effectLst/>
                <a:latin typeface="+mn-lt"/>
                <a:ea typeface="+mn-ea"/>
                <a:cs typeface="+mn-cs"/>
              </a:rPr>
              <a:t>MDGs and role of UN </a:t>
            </a:r>
          </a:p>
          <a:p>
            <a:r>
              <a:rPr lang="en-GB" sz="1200" kern="1200" dirty="0" smtClean="0">
                <a:solidFill>
                  <a:schemeClr val="tx1"/>
                </a:solidFill>
                <a:effectLst/>
                <a:latin typeface="+mn-lt"/>
                <a:ea typeface="+mn-ea"/>
                <a:cs typeface="+mn-cs"/>
              </a:rPr>
              <a:t>The Millennium Declaration was adopted by Member States of the United Nations in September 2000. It contains </a:t>
            </a:r>
            <a:r>
              <a:rPr lang="en-GB" sz="1200" b="1" kern="1200" dirty="0" smtClean="0">
                <a:solidFill>
                  <a:schemeClr val="tx1"/>
                </a:solidFill>
                <a:effectLst/>
                <a:latin typeface="+mn-lt"/>
                <a:ea typeface="+mn-ea"/>
                <a:cs typeface="+mn-cs"/>
              </a:rPr>
              <a:t>8 Millennium Development Goals (MDGs</a:t>
            </a:r>
            <a:r>
              <a:rPr lang="en-GB" sz="1200" kern="1200" dirty="0" smtClean="0">
                <a:solidFill>
                  <a:schemeClr val="tx1"/>
                </a:solidFill>
                <a:effectLst/>
                <a:latin typeface="+mn-lt"/>
                <a:ea typeface="+mn-ea"/>
                <a:cs typeface="+mn-cs"/>
              </a:rPr>
              <a:t>), ranging from eradicating extreme poverty to combating HIV/AIDS and educating children. Each of the MDGs is made up of specific development targets, each of which has a target figure, a time frame, and indicators designed to monitor the extent to which the target has been achieved. </a:t>
            </a:r>
          </a:p>
          <a:p>
            <a:r>
              <a:rPr lang="en-GB" sz="1200" kern="1200" dirty="0" smtClean="0">
                <a:solidFill>
                  <a:schemeClr val="tx1"/>
                </a:solidFill>
                <a:effectLst/>
                <a:latin typeface="+mn-lt"/>
                <a:ea typeface="+mn-ea"/>
                <a:cs typeface="+mn-cs"/>
              </a:rPr>
              <a:t>Housing conditions in the slums are listed in MDGs as part of goal number 7 ‘Ensure Environmental sustainability’. The specific target concerning slums is </a:t>
            </a:r>
            <a:r>
              <a:rPr lang="en-GB" sz="1200" b="1" kern="1200" dirty="0" smtClean="0">
                <a:solidFill>
                  <a:schemeClr val="tx1"/>
                </a:solidFill>
                <a:effectLst/>
                <a:latin typeface="+mn-lt"/>
                <a:ea typeface="+mn-ea"/>
                <a:cs typeface="+mn-cs"/>
              </a:rPr>
              <a:t>number 11</a:t>
            </a:r>
            <a:r>
              <a:rPr lang="en-GB" sz="1200" kern="1200" dirty="0" smtClean="0">
                <a:solidFill>
                  <a:schemeClr val="tx1"/>
                </a:solidFill>
                <a:effectLst/>
                <a:latin typeface="+mn-lt"/>
                <a:ea typeface="+mn-ea"/>
                <a:cs typeface="+mn-cs"/>
              </a:rPr>
              <a:t> – “</a:t>
            </a:r>
            <a:r>
              <a:rPr lang="en-GB" sz="1200" b="1" kern="1200" dirty="0" smtClean="0">
                <a:solidFill>
                  <a:schemeClr val="tx1"/>
                </a:solidFill>
                <a:effectLst/>
                <a:latin typeface="+mn-lt"/>
                <a:ea typeface="+mn-ea"/>
                <a:cs typeface="+mn-cs"/>
              </a:rPr>
              <a:t>By 2020, to have achieved a significant improvement in the lives of at least 100 million slum dwellers”.</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The UN branch which co-ordinates this is UN-HABITAT and their HQ happens to be based in Nairobi. For a current picture of global progress to 2012 see </a:t>
            </a:r>
            <a:r>
              <a:rPr lang="en-GB" sz="1200" u="sng" kern="1200" dirty="0" smtClean="0">
                <a:solidFill>
                  <a:schemeClr val="tx1"/>
                </a:solidFill>
                <a:effectLst/>
                <a:latin typeface="+mn-lt"/>
                <a:ea typeface="+mn-ea"/>
                <a:cs typeface="+mn-cs"/>
                <a:hlinkClick r:id="rId3"/>
              </a:rPr>
              <a:t>http://www.un.org/millenniumgoals/pdf/MDG%20Report%202012.pdf</a:t>
            </a:r>
            <a:endParaRPr lang="en-GB" sz="1200" kern="1200" dirty="0" smtClean="0">
              <a:solidFill>
                <a:schemeClr val="tx1"/>
              </a:solidFill>
              <a:effectLst/>
              <a:latin typeface="+mn-lt"/>
              <a:ea typeface="+mn-ea"/>
              <a:cs typeface="+mn-cs"/>
            </a:endParaRPr>
          </a:p>
          <a:p>
            <a:endParaRPr lang="en-GB" sz="1200" u="sng" kern="1200" dirty="0" smtClean="0">
              <a:solidFill>
                <a:schemeClr val="tx1"/>
              </a:solidFill>
              <a:effectLst/>
              <a:latin typeface="+mn-lt"/>
              <a:ea typeface="+mn-ea"/>
              <a:cs typeface="+mn-cs"/>
            </a:endParaRPr>
          </a:p>
          <a:p>
            <a:r>
              <a:rPr lang="en-GB" sz="1200" u="none" kern="1200" dirty="0" smtClean="0">
                <a:solidFill>
                  <a:schemeClr val="tx1"/>
                </a:solidFill>
                <a:effectLst/>
                <a:latin typeface="+mn-lt"/>
                <a:ea typeface="+mn-ea"/>
                <a:cs typeface="+mn-cs"/>
              </a:rPr>
              <a:t>Or in summary: </a:t>
            </a:r>
          </a:p>
          <a:p>
            <a:pPr lvl="0"/>
            <a:r>
              <a:rPr lang="en-GB" sz="1200" kern="1200" dirty="0" smtClean="0">
                <a:solidFill>
                  <a:schemeClr val="tx1"/>
                </a:solidFill>
                <a:effectLst/>
                <a:latin typeface="+mn-lt"/>
                <a:ea typeface="+mn-ea"/>
                <a:cs typeface="+mn-cs"/>
              </a:rPr>
              <a:t>‘Improvements in the lives of 200 million slum dwellers exceeded the slum target.</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The share of urban residents in the developing world living in slums declined from 39 per cent in 2000 to 33 per cent in 2012. More than 200 million gained access to either improved water sources, improved sanitation facilities, or durable or less crowded housing. </a:t>
            </a:r>
            <a:r>
              <a:rPr lang="en-GB" sz="1200" b="1" kern="1200" dirty="0" smtClean="0">
                <a:solidFill>
                  <a:schemeClr val="tx1"/>
                </a:solidFill>
                <a:effectLst/>
                <a:latin typeface="+mn-lt"/>
                <a:ea typeface="+mn-ea"/>
                <a:cs typeface="+mn-cs"/>
              </a:rPr>
              <a:t>This achievement exceeds the target</a:t>
            </a:r>
            <a:r>
              <a:rPr lang="en-GB" sz="1200" kern="1200" dirty="0" smtClean="0">
                <a:solidFill>
                  <a:schemeClr val="tx1"/>
                </a:solidFill>
                <a:effectLst/>
                <a:latin typeface="+mn-lt"/>
                <a:ea typeface="+mn-ea"/>
                <a:cs typeface="+mn-cs"/>
              </a:rPr>
              <a:t> of significantly improving the lives of at least 100 million slum dwellers, well ahead of the 2020 deadline’.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27</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b="1" kern="1200" dirty="0" smtClean="0">
                <a:solidFill>
                  <a:schemeClr val="tx1"/>
                </a:solidFill>
                <a:effectLst/>
                <a:latin typeface="+mn-lt"/>
                <a:ea typeface="+mn-ea"/>
                <a:cs typeface="+mn-cs"/>
              </a:rPr>
              <a:t>Slum clearance due to new housing estates</a:t>
            </a:r>
            <a:r>
              <a:rPr lang="en-GB" sz="1200" kern="1200" dirty="0" smtClean="0">
                <a:solidFill>
                  <a:schemeClr val="tx1"/>
                </a:solidFill>
                <a:effectLst/>
                <a:latin typeface="+mn-lt"/>
                <a:ea typeface="+mn-ea"/>
                <a:cs typeface="+mn-cs"/>
              </a:rPr>
              <a:t>: Following independence in 1963, the new government of Kenya realised that housing was in short supply.</a:t>
            </a:r>
            <a:r>
              <a:rPr lang="en-GB" sz="1200" kern="1200" baseline="0" dirty="0" smtClean="0">
                <a:solidFill>
                  <a:schemeClr val="tx1"/>
                </a:solidFill>
                <a:effectLst/>
                <a:latin typeface="+mn-lt"/>
                <a:ea typeface="+mn-ea"/>
                <a:cs typeface="+mn-cs"/>
              </a:rPr>
              <a:t> They </a:t>
            </a:r>
            <a:r>
              <a:rPr lang="en-GB" sz="1200" kern="1200" dirty="0" smtClean="0">
                <a:solidFill>
                  <a:schemeClr val="tx1"/>
                </a:solidFill>
                <a:effectLst/>
                <a:latin typeface="+mn-lt"/>
                <a:ea typeface="+mn-ea"/>
                <a:cs typeface="+mn-cs"/>
              </a:rPr>
              <a:t>made an ambitious commitment to ensure that every family in Nairobi lived in acceptable urban housing. They planned to build large-scale public housing estates with subsidised rents</a:t>
            </a:r>
            <a:r>
              <a:rPr lang="en-GB" sz="1200" kern="1200" baseline="0" dirty="0" smtClean="0">
                <a:solidFill>
                  <a:schemeClr val="tx1"/>
                </a:solidFill>
                <a:effectLst/>
                <a:latin typeface="+mn-lt"/>
                <a:ea typeface="+mn-ea"/>
                <a:cs typeface="+mn-cs"/>
              </a:rPr>
              <a:t> and </a:t>
            </a:r>
            <a:r>
              <a:rPr lang="en-GB" sz="1200" kern="1200" dirty="0" smtClean="0">
                <a:solidFill>
                  <a:schemeClr val="tx1"/>
                </a:solidFill>
                <a:effectLst/>
                <a:latin typeface="+mn-lt"/>
                <a:ea typeface="+mn-ea"/>
                <a:cs typeface="+mn-cs"/>
              </a:rPr>
              <a:t>began to demolish any housing structure which did not meet their minimum standard. The displaced residents moved to marginal areas of Nairobi where they built new slum settlements.</a:t>
            </a:r>
            <a:r>
              <a:rPr lang="en-GB" sz="1200" kern="1200" baseline="0" dirty="0" smtClean="0">
                <a:solidFill>
                  <a:schemeClr val="tx1"/>
                </a:solidFill>
                <a:effectLst/>
                <a:latin typeface="+mn-lt"/>
                <a:ea typeface="+mn-ea"/>
                <a:cs typeface="+mn-cs"/>
              </a:rPr>
              <a:t> T</a:t>
            </a:r>
            <a:r>
              <a:rPr lang="en-GB" sz="1200" kern="1200" dirty="0" smtClean="0">
                <a:solidFill>
                  <a:schemeClr val="tx1"/>
                </a:solidFill>
                <a:effectLst/>
                <a:latin typeface="+mn-lt"/>
                <a:ea typeface="+mn-ea"/>
                <a:cs typeface="+mn-cs"/>
              </a:rPr>
              <a:t>he housing programme was further limited in effect by rapid natural population growth and high rates of rural to urban migration,</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which meant that the government provided only a fraction of the housing units needed and new settlements developed as fast as they were cleared.</a:t>
            </a:r>
          </a:p>
          <a:p>
            <a:endParaRPr lang="en-GB" sz="1200" b="1" kern="1200" dirty="0" smtClean="0">
              <a:solidFill>
                <a:schemeClr val="tx1"/>
              </a:solidFill>
              <a:effectLst/>
              <a:latin typeface="+mn-lt"/>
              <a:ea typeface="+mn-ea"/>
              <a:cs typeface="+mn-cs"/>
            </a:endParaRPr>
          </a:p>
          <a:p>
            <a:r>
              <a:rPr lang="en-GB" sz="1200" b="1" kern="1200" dirty="0" smtClean="0">
                <a:solidFill>
                  <a:schemeClr val="tx1"/>
                </a:solidFill>
                <a:effectLst/>
                <a:latin typeface="+mn-lt"/>
                <a:ea typeface="+mn-ea"/>
                <a:cs typeface="+mn-cs"/>
              </a:rPr>
              <a:t>Slum clearance due to ownership disputes</a:t>
            </a:r>
            <a:r>
              <a:rPr lang="en-GB" sz="1200" b="0" kern="1200" dirty="0" smtClean="0">
                <a:solidFill>
                  <a:schemeClr val="tx1"/>
                </a:solidFill>
                <a:effectLst/>
                <a:latin typeface="+mn-lt"/>
                <a:ea typeface="+mn-ea"/>
                <a:cs typeface="+mn-cs"/>
              </a:rPr>
              <a:t>:</a:t>
            </a:r>
            <a:r>
              <a:rPr lang="en-GB" sz="1200" kern="1200" dirty="0" smtClean="0">
                <a:solidFill>
                  <a:schemeClr val="tx1"/>
                </a:solidFill>
                <a:effectLst/>
                <a:latin typeface="+mn-lt"/>
                <a:ea typeface="+mn-ea"/>
                <a:cs typeface="+mn-cs"/>
              </a:rPr>
              <a:t> Although the government and city council owned large amounts of land,</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much of this had been promised to various groups as places to live, e.g. the settlement of </a:t>
            </a:r>
            <a:r>
              <a:rPr lang="en-GB" sz="1200" kern="1200" dirty="0" err="1" smtClean="0">
                <a:solidFill>
                  <a:schemeClr val="tx1"/>
                </a:solidFill>
                <a:effectLst/>
                <a:latin typeface="+mn-lt"/>
                <a:ea typeface="+mn-ea"/>
                <a:cs typeface="+mn-cs"/>
              </a:rPr>
              <a:t>Kibera</a:t>
            </a:r>
            <a:r>
              <a:rPr lang="en-GB" sz="1200" kern="1200" dirty="0" smtClean="0">
                <a:solidFill>
                  <a:schemeClr val="tx1"/>
                </a:solidFill>
                <a:effectLst/>
                <a:latin typeface="+mn-lt"/>
                <a:ea typeface="+mn-ea"/>
                <a:cs typeface="+mn-cs"/>
              </a:rPr>
              <a:t> had been occupied since Nairobi began as a city. In the 1980s it was common for land to be used as a bribe, reward, or to purchase political favours. Land given away in this way included land already occupied by informal settlements. The new ‘owner’ would generally want to evict the informal settlements and large-scale evictions and demolitions took place as a result of this practice.</a:t>
            </a:r>
            <a:endParaRPr lang="en-GB" sz="800" dirty="0" smtClean="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GB" sz="800" dirty="0" smtClean="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solidFill>
                  <a:schemeClr val="tx1"/>
                </a:solidFill>
              </a:rPr>
              <a:t>(Photo credit: </a:t>
            </a:r>
            <a:r>
              <a:rPr lang="en-GB" sz="800" dirty="0" err="1" smtClean="0">
                <a:solidFill>
                  <a:schemeClr val="tx1"/>
                </a:solidFill>
              </a:rPr>
              <a:t>slumdwellersinternational</a:t>
            </a:r>
            <a:r>
              <a:rPr lang="en-GB" sz="800" dirty="0" smtClean="0">
                <a:solidFill>
                  <a:schemeClr val="tx1"/>
                </a:solidFill>
              </a:rPr>
              <a:t> on </a:t>
            </a:r>
            <a:r>
              <a:rPr lang="en-GB" sz="800" dirty="0" err="1" smtClean="0">
                <a:solidFill>
                  <a:schemeClr val="tx1"/>
                </a:solidFill>
              </a:rPr>
              <a:t>flickr</a:t>
            </a:r>
            <a:r>
              <a:rPr lang="en-GB" sz="800" dirty="0" smtClean="0">
                <a:solidFill>
                  <a:schemeClr val="tx1"/>
                </a:solidFill>
              </a:rPr>
              <a:t>)</a:t>
            </a:r>
          </a:p>
          <a:p>
            <a:endParaRPr lang="en-GB" sz="12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28</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The site and services schemes of the 70s and 80s, for example in a suburb of Nairobi called Dandora, were early slum upgrading projects sponsored by USAID and World Bank. Though hailed as a success at the time, it is now clear that these projects did not meet cost-recovery standards and left a legacy of debt to national governments. The schemes were discredited when people sold on property for large profits without provision for affordable maintenance of sewerage and water systems. Studies started to reveal that sites and services schemes were not reaching the target populations and that many housing units meant for low-income beneficiaries were being bought out by individuals with higher</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incomes. </a:t>
            </a:r>
          </a:p>
          <a:p>
            <a:endParaRPr lang="en-GB" sz="1200" u="sng"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solidFill>
                  <a:schemeClr val="tx1"/>
                </a:solidFill>
                <a:latin typeface="+mn-lt"/>
              </a:rPr>
              <a:t>(Photo credit: </a:t>
            </a:r>
            <a:r>
              <a:rPr lang="en-GB" sz="800" dirty="0" err="1" smtClean="0">
                <a:solidFill>
                  <a:schemeClr val="tx1"/>
                </a:solidFill>
                <a:latin typeface="+mn-lt"/>
              </a:rPr>
              <a:t>wikimedia</a:t>
            </a:r>
            <a:r>
              <a:rPr lang="en-GB" sz="800" baseline="0" dirty="0" smtClean="0">
                <a:solidFill>
                  <a:schemeClr val="tx1"/>
                </a:solidFill>
                <a:latin typeface="+mn-lt"/>
              </a:rPr>
              <a:t> commons</a:t>
            </a:r>
            <a:r>
              <a:rPr lang="en-GB" sz="800" dirty="0" smtClean="0">
                <a:solidFill>
                  <a:schemeClr val="tx1"/>
                </a:solidFill>
                <a:latin typeface="+mn-lt"/>
              </a:rPr>
              <a:t>)</a:t>
            </a:r>
          </a:p>
          <a:p>
            <a:endParaRPr lang="en-GB" sz="12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29</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This map shows how much of the total proportion of land in the world is taken up by each country</a:t>
            </a:r>
            <a:r>
              <a:rPr lang="en-GB" baseline="0" dirty="0" smtClean="0"/>
              <a:t> – in </a:t>
            </a:r>
            <a:r>
              <a:rPr lang="en-GB" dirty="0" smtClean="0"/>
              <a:t>other words it is the map we are used to seeing to represent the world. </a:t>
            </a:r>
          </a:p>
          <a:p>
            <a:pPr marL="0" marR="0" indent="0" algn="l" defTabSz="914400" rtl="0" eaLnBrk="1" fontAlgn="auto" latinLnBrk="0" hangingPunct="1">
              <a:lnSpc>
                <a:spcPct val="100000"/>
              </a:lnSpc>
              <a:spcBef>
                <a:spcPts val="0"/>
              </a:spcBef>
              <a:spcAft>
                <a:spcPts val="0"/>
              </a:spcAft>
              <a:buClrTx/>
              <a:buSzTx/>
              <a:buFontTx/>
              <a:buNone/>
              <a:tabLst/>
              <a:defRPr/>
            </a:pPr>
            <a:endParaRPr lang="en-GB" b="0" dirty="0" smtClean="0">
              <a:latin typeface="+mn-lt"/>
              <a:cs typeface="Arial"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latin typeface="+mn-lt"/>
                <a:cs typeface="Arial" pitchFamily="34" charset="0"/>
              </a:rPr>
              <a:t>Tell your pupils:</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b="0" dirty="0" smtClean="0">
                <a:latin typeface="+mn-lt"/>
                <a:cs typeface="Arial" pitchFamily="34" charset="0"/>
              </a:rPr>
              <a:t>You are going to see lots of these maps.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b="0" dirty="0" smtClean="0">
                <a:latin typeface="+mn-lt"/>
                <a:cs typeface="Arial" pitchFamily="34" charset="0"/>
              </a:rPr>
              <a:t>On these maps a country is coloured the same colour each time.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b="0" dirty="0" smtClean="0">
                <a:latin typeface="+mn-lt"/>
                <a:cs typeface="Arial" pitchFamily="34" charset="0"/>
              </a:rPr>
              <a:t>The colours are just to help you find a country. They do not mean anything else</a:t>
            </a:r>
            <a:r>
              <a:rPr lang="en-GB" b="0" dirty="0" smtClean="0">
                <a:latin typeface="+mn-lt"/>
              </a:rPr>
              <a:t>.</a:t>
            </a:r>
          </a:p>
          <a:p>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3</a:t>
            </a:fld>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smtClean="0">
                <a:solidFill>
                  <a:schemeClr val="tx1"/>
                </a:solidFill>
                <a:effectLst/>
                <a:latin typeface="+mn-lt"/>
                <a:ea typeface="+mn-ea"/>
                <a:cs typeface="+mn-cs"/>
              </a:rPr>
              <a:t>The Pamoja Trust</a:t>
            </a:r>
          </a:p>
          <a:p>
            <a:r>
              <a:rPr lang="en-GB" sz="1200" kern="1200" dirty="0" smtClean="0">
                <a:solidFill>
                  <a:schemeClr val="tx1"/>
                </a:solidFill>
                <a:effectLst/>
                <a:latin typeface="+mn-lt"/>
                <a:ea typeface="+mn-ea"/>
                <a:cs typeface="+mn-cs"/>
              </a:rPr>
              <a:t>Pamoja is a partner organisation to Muungano wa Wanavijiji, founded in 2000. The focus of the trust is to provide a voice for slum dwellers and help with negotiations between landlords, city councils, developers, etc. in order to improve conditions in the slums and reduce evictions. </a:t>
            </a:r>
          </a:p>
          <a:p>
            <a:r>
              <a:rPr lang="en-GB" sz="1200" kern="1200" dirty="0" smtClean="0">
                <a:solidFill>
                  <a:schemeClr val="tx1"/>
                </a:solidFill>
                <a:effectLst/>
                <a:latin typeface="+mn-lt"/>
                <a:ea typeface="+mn-ea"/>
                <a:cs typeface="+mn-cs"/>
              </a:rPr>
              <a:t>The focus of Pamoja’s work is community-led upgrading of informal settlements. It generates social capital by community empowerment, mobilising communities, creating change and collective action. Pamoja emphasise that the two tools to make change happen are the process of enumeration and the setting up of savings schemes.</a:t>
            </a:r>
            <a:r>
              <a:rPr lang="en-GB" dirty="0" smtClean="0">
                <a:effectLst/>
              </a:rPr>
              <a:t> </a:t>
            </a:r>
          </a:p>
          <a:p>
            <a:endParaRPr lang="en-GB" sz="1200" u="sng"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b="0" dirty="0" smtClean="0"/>
              <a:t>See ‘Consequences</a:t>
            </a:r>
            <a:r>
              <a:rPr lang="en-GB" b="0" baseline="0" dirty="0" smtClean="0"/>
              <a:t> of rapid urbanisation – Teachers’ notes’, available at www.tes.co.uk/rednoseday </a:t>
            </a:r>
            <a:r>
              <a:rPr lang="en-GB" b="0" dirty="0" smtClean="0"/>
              <a:t>for more</a:t>
            </a:r>
            <a:r>
              <a:rPr lang="en-GB" b="0" baseline="0" dirty="0" smtClean="0"/>
              <a:t> </a:t>
            </a:r>
            <a:r>
              <a:rPr lang="en-GB" b="0" dirty="0" smtClean="0"/>
              <a:t>detail on savings schemes.</a:t>
            </a:r>
            <a:endParaRPr lang="en-GB"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800" b="0" baseline="0" dirty="0" smtClean="0"/>
              <a:t>(Photo credits: </a:t>
            </a:r>
            <a:r>
              <a:rPr lang="en-GB" sz="800" kern="1200" dirty="0" err="1" smtClean="0">
                <a:solidFill>
                  <a:schemeClr val="tx1"/>
                </a:solidFill>
                <a:effectLst/>
                <a:latin typeface="+mn-lt"/>
                <a:ea typeface="+mn-ea"/>
                <a:cs typeface="+mn-cs"/>
              </a:rPr>
              <a:t>slumdwellersinternational</a:t>
            </a:r>
            <a:r>
              <a:rPr lang="en-GB" sz="800" kern="1200" dirty="0" smtClean="0">
                <a:solidFill>
                  <a:schemeClr val="tx1"/>
                </a:solidFill>
                <a:effectLst/>
                <a:latin typeface="+mn-lt"/>
                <a:ea typeface="+mn-ea"/>
                <a:cs typeface="+mn-cs"/>
              </a:rPr>
              <a:t> on </a:t>
            </a:r>
            <a:r>
              <a:rPr lang="en-GB" sz="800" kern="1200" dirty="0" err="1" smtClean="0">
                <a:solidFill>
                  <a:schemeClr val="tx1"/>
                </a:solidFill>
                <a:effectLst/>
                <a:latin typeface="+mn-lt"/>
                <a:ea typeface="+mn-ea"/>
                <a:cs typeface="+mn-cs"/>
              </a:rPr>
              <a:t>flickr</a:t>
            </a:r>
            <a:r>
              <a:rPr lang="en-GB" sz="800" kern="1200" dirty="0" smtClean="0">
                <a:solidFill>
                  <a:schemeClr val="tx1"/>
                </a:solidFill>
                <a:effectLst/>
                <a:latin typeface="+mn-lt"/>
                <a:ea typeface="+mn-ea"/>
                <a:cs typeface="+mn-cs"/>
              </a:rPr>
              <a:t>)</a:t>
            </a:r>
            <a:endParaRPr lang="en-GB" sz="800"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b="1" baseline="0" dirty="0" smtClean="0"/>
          </a:p>
          <a:p>
            <a:endParaRPr lang="en-GB" sz="12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30</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Case study of successful intervention by Pamoja Trust – Kambi Moto</a:t>
            </a:r>
          </a:p>
          <a:p>
            <a:endParaRPr lang="en-GB" sz="1200" b="1" kern="1200" dirty="0" smtClean="0">
              <a:solidFill>
                <a:schemeClr val="tx1"/>
              </a:solidFill>
              <a:effectLst/>
              <a:latin typeface="+mn-lt"/>
              <a:ea typeface="+mn-ea"/>
              <a:cs typeface="+mn-cs"/>
            </a:endParaRPr>
          </a:p>
          <a:p>
            <a:pPr marL="171450" indent="-171450">
              <a:buFont typeface="Arial" pitchFamily="34" charset="0"/>
              <a:buChar char="•"/>
            </a:pPr>
            <a:r>
              <a:rPr lang="en-GB" sz="1200" b="1" kern="1200" dirty="0" smtClean="0">
                <a:solidFill>
                  <a:schemeClr val="tx1"/>
                </a:solidFill>
                <a:effectLst/>
                <a:latin typeface="+mn-lt"/>
                <a:ea typeface="+mn-ea"/>
                <a:cs typeface="+mn-cs"/>
              </a:rPr>
              <a:t>1970s to 1990s</a:t>
            </a:r>
            <a:r>
              <a:rPr lang="en-GB" sz="1200" kern="1200" dirty="0" smtClean="0">
                <a:solidFill>
                  <a:schemeClr val="tx1"/>
                </a:solidFill>
                <a:effectLst/>
                <a:latin typeface="+mn-lt"/>
                <a:ea typeface="+mn-ea"/>
                <a:cs typeface="+mn-cs"/>
              </a:rPr>
              <a:t> there were problems with severe overcrowding, inadequate housing construction and fires. </a:t>
            </a:r>
          </a:p>
          <a:p>
            <a:pPr marL="171450" indent="-171450">
              <a:buFont typeface="Arial" pitchFamily="34" charset="0"/>
              <a:buChar char="•"/>
            </a:pPr>
            <a:r>
              <a:rPr lang="en-GB" sz="1200" kern="1200" dirty="0" smtClean="0">
                <a:solidFill>
                  <a:schemeClr val="tx1"/>
                </a:solidFill>
                <a:effectLst/>
                <a:latin typeface="+mn-lt"/>
                <a:ea typeface="+mn-ea"/>
                <a:cs typeface="+mn-cs"/>
              </a:rPr>
              <a:t>In </a:t>
            </a:r>
            <a:r>
              <a:rPr lang="en-GB" sz="1200" b="1" kern="1200" dirty="0" smtClean="0">
                <a:solidFill>
                  <a:schemeClr val="tx1"/>
                </a:solidFill>
                <a:effectLst/>
                <a:latin typeface="+mn-lt"/>
                <a:ea typeface="+mn-ea"/>
                <a:cs typeface="+mn-cs"/>
              </a:rPr>
              <a:t>2000</a:t>
            </a:r>
            <a:r>
              <a:rPr lang="en-GB" sz="1200" kern="1200" dirty="0" smtClean="0">
                <a:solidFill>
                  <a:schemeClr val="tx1"/>
                </a:solidFill>
                <a:effectLst/>
                <a:latin typeface="+mn-lt"/>
                <a:ea typeface="+mn-ea"/>
                <a:cs typeface="+mn-cs"/>
              </a:rPr>
              <a:t> A Muungano savings scheme was formed.</a:t>
            </a:r>
          </a:p>
          <a:p>
            <a:pPr marL="171450" indent="-171450">
              <a:buFont typeface="Arial" pitchFamily="34" charset="0"/>
              <a:buChar char="•"/>
            </a:pPr>
            <a:r>
              <a:rPr lang="en-GB" sz="1200" kern="1200" dirty="0" smtClean="0">
                <a:solidFill>
                  <a:schemeClr val="tx1"/>
                </a:solidFill>
                <a:effectLst/>
                <a:latin typeface="+mn-lt"/>
                <a:ea typeface="+mn-ea"/>
                <a:cs typeface="+mn-cs"/>
              </a:rPr>
              <a:t>In </a:t>
            </a:r>
            <a:r>
              <a:rPr lang="en-GB" sz="1200" b="1" kern="1200" dirty="0" smtClean="0">
                <a:solidFill>
                  <a:schemeClr val="tx1"/>
                </a:solidFill>
                <a:effectLst/>
                <a:latin typeface="+mn-lt"/>
                <a:ea typeface="+mn-ea"/>
                <a:cs typeface="+mn-cs"/>
              </a:rPr>
              <a:t>2001</a:t>
            </a:r>
            <a:r>
              <a:rPr lang="en-GB" sz="1200" kern="1200" dirty="0" smtClean="0">
                <a:solidFill>
                  <a:schemeClr val="tx1"/>
                </a:solidFill>
                <a:effectLst/>
                <a:latin typeface="+mn-lt"/>
                <a:ea typeface="+mn-ea"/>
                <a:cs typeface="+mn-cs"/>
              </a:rPr>
              <a:t> an enumeration of all residents was carried out.</a:t>
            </a:r>
          </a:p>
          <a:p>
            <a:pPr marL="171450" indent="-171450">
              <a:buFont typeface="Arial" pitchFamily="34" charset="0"/>
              <a:buChar char="•"/>
            </a:pPr>
            <a:r>
              <a:rPr lang="en-GB" sz="1200" kern="1200" dirty="0" smtClean="0">
                <a:solidFill>
                  <a:schemeClr val="tx1"/>
                </a:solidFill>
                <a:effectLst/>
                <a:latin typeface="+mn-lt"/>
                <a:ea typeface="+mn-ea"/>
                <a:cs typeface="+mn-cs"/>
              </a:rPr>
              <a:t>In </a:t>
            </a:r>
            <a:r>
              <a:rPr lang="en-GB" sz="1200" b="1" kern="1200" dirty="0" smtClean="0">
                <a:solidFill>
                  <a:schemeClr val="tx1"/>
                </a:solidFill>
                <a:effectLst/>
                <a:latin typeface="+mn-lt"/>
                <a:ea typeface="+mn-ea"/>
                <a:cs typeface="+mn-cs"/>
              </a:rPr>
              <a:t>2002</a:t>
            </a:r>
            <a:r>
              <a:rPr lang="en-GB" sz="1200" kern="1200" dirty="0" smtClean="0">
                <a:solidFill>
                  <a:schemeClr val="tx1"/>
                </a:solidFill>
                <a:effectLst/>
                <a:latin typeface="+mn-lt"/>
                <a:ea typeface="+mn-ea"/>
                <a:cs typeface="+mn-cs"/>
              </a:rPr>
              <a:t> the Pamoja Trust helped residents negotiate with the city council to gain control of occupied land, create a special planning area and agree innovative construction styles and methods that would not meet their usual planning regulations but were affordable and appropriate and represented a huge improvement in the quality of living conditions for the residents.</a:t>
            </a:r>
          </a:p>
          <a:p>
            <a:pPr marL="171450" indent="-171450">
              <a:buFont typeface="Arial" pitchFamily="34" charset="0"/>
              <a:buChar char="•"/>
            </a:pPr>
            <a:r>
              <a:rPr lang="en-GB" sz="1200" kern="1200" dirty="0" smtClean="0">
                <a:solidFill>
                  <a:schemeClr val="tx1"/>
                </a:solidFill>
                <a:effectLst/>
                <a:latin typeface="+mn-lt"/>
                <a:ea typeface="+mn-ea"/>
                <a:cs typeface="+mn-cs"/>
              </a:rPr>
              <a:t>In </a:t>
            </a:r>
            <a:r>
              <a:rPr lang="en-GB" sz="1200" b="1" kern="1200" dirty="0" smtClean="0">
                <a:solidFill>
                  <a:schemeClr val="tx1"/>
                </a:solidFill>
                <a:effectLst/>
                <a:latin typeface="+mn-lt"/>
                <a:ea typeface="+mn-ea"/>
                <a:cs typeface="+mn-cs"/>
              </a:rPr>
              <a:t>2003</a:t>
            </a:r>
            <a:r>
              <a:rPr lang="en-GB" sz="1200" kern="1200" dirty="0" smtClean="0">
                <a:solidFill>
                  <a:schemeClr val="tx1"/>
                </a:solidFill>
                <a:effectLst/>
                <a:latin typeface="+mn-lt"/>
                <a:ea typeface="+mn-ea"/>
                <a:cs typeface="+mn-cs"/>
              </a:rPr>
              <a:t> construction of housing began. The council partnered in the project.</a:t>
            </a:r>
          </a:p>
          <a:p>
            <a:pPr marL="171450" indent="-171450">
              <a:buFont typeface="Arial" pitchFamily="34" charset="0"/>
              <a:buChar char="•"/>
            </a:pPr>
            <a:r>
              <a:rPr lang="en-GB" sz="1200" b="0" kern="1200" dirty="0" smtClean="0">
                <a:solidFill>
                  <a:schemeClr val="tx1"/>
                </a:solidFill>
                <a:effectLst/>
                <a:latin typeface="+mn-lt"/>
                <a:ea typeface="+mn-ea"/>
                <a:cs typeface="+mn-cs"/>
              </a:rPr>
              <a:t>In </a:t>
            </a:r>
            <a:r>
              <a:rPr lang="en-GB" sz="1200" b="1" kern="1200" dirty="0" smtClean="0">
                <a:solidFill>
                  <a:schemeClr val="tx1"/>
                </a:solidFill>
                <a:effectLst/>
                <a:latin typeface="+mn-lt"/>
                <a:ea typeface="+mn-ea"/>
                <a:cs typeface="+mn-cs"/>
              </a:rPr>
              <a:t>2012</a:t>
            </a:r>
            <a:r>
              <a:rPr lang="en-GB" sz="1200" kern="1200" dirty="0" smtClean="0">
                <a:solidFill>
                  <a:schemeClr val="tx1"/>
                </a:solidFill>
                <a:effectLst/>
                <a:latin typeface="+mn-lt"/>
                <a:ea typeface="+mn-ea"/>
                <a:cs typeface="+mn-cs"/>
              </a:rPr>
              <a:t> construction of additional units and upgrading continues. There is strong community involvement and empowerment. The Kambi Moto settlement is not only residential. There is a lot of economic activity in the area largely targeted at the needs of the residents themselves. These include shops, eateries and services. The settlements also have village kindergartens and early primary schools, and places of worship.</a:t>
            </a:r>
            <a:r>
              <a:rPr lang="en-GB" dirty="0" smtClean="0">
                <a:effectLst/>
              </a:rPr>
              <a:t> </a:t>
            </a:r>
          </a:p>
          <a:p>
            <a:endParaRPr lang="en-GB" b="1"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800" dirty="0" smtClean="0">
                <a:solidFill>
                  <a:schemeClr val="tx1"/>
                </a:solidFill>
              </a:rPr>
              <a:t>(Photo credit: </a:t>
            </a:r>
            <a:r>
              <a:rPr lang="en-GB" sz="800" dirty="0" err="1" smtClean="0">
                <a:solidFill>
                  <a:schemeClr val="tx1"/>
                </a:solidFill>
              </a:rPr>
              <a:t>slumdwellersinternational</a:t>
            </a:r>
            <a:r>
              <a:rPr lang="en-GB" sz="800" dirty="0" smtClean="0">
                <a:solidFill>
                  <a:schemeClr val="tx1"/>
                </a:solidFill>
              </a:rPr>
              <a:t> on </a:t>
            </a:r>
            <a:r>
              <a:rPr lang="en-GB" sz="800" dirty="0" err="1" smtClean="0">
                <a:solidFill>
                  <a:schemeClr val="tx1"/>
                </a:solidFill>
              </a:rPr>
              <a:t>flickr</a:t>
            </a:r>
            <a:r>
              <a:rPr lang="en-GB" sz="800" dirty="0" smtClean="0">
                <a:solidFill>
                  <a:schemeClr val="tx1"/>
                </a:solidFill>
              </a:rPr>
              <a:t>)</a:t>
            </a:r>
            <a:endParaRPr lang="en-GB" sz="800" b="1" baseline="0" dirty="0" smtClean="0">
              <a:solidFill>
                <a:schemeClr val="tx1"/>
              </a:solidFill>
            </a:endParaRPr>
          </a:p>
          <a:p>
            <a:endParaRPr lang="en-GB" sz="12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31</a:t>
            </a:fld>
            <a:endParaRPr lang="en-US" dirty="0"/>
          </a:p>
        </p:txBody>
      </p:sp>
    </p:spTree>
    <p:extLst>
      <p:ext uri="{BB962C8B-B14F-4D97-AF65-F5344CB8AC3E}">
        <p14:creationId xmlns:p14="http://schemas.microsoft.com/office/powerpoint/2010/main" val="39392304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None/>
            </a:pPr>
            <a:r>
              <a:rPr lang="en-GB" dirty="0" smtClean="0"/>
              <a:t>Red Nose Day 2013 will be taking place on Friday 15</a:t>
            </a:r>
            <a:r>
              <a:rPr lang="en-GB" baseline="30000" dirty="0" smtClean="0"/>
              <a:t>th</a:t>
            </a:r>
            <a:r>
              <a:rPr lang="en-GB" baseline="0" dirty="0" smtClean="0"/>
              <a:t> </a:t>
            </a:r>
            <a:r>
              <a:rPr lang="en-GB" dirty="0" smtClean="0"/>
              <a:t>March. </a:t>
            </a:r>
          </a:p>
          <a:p>
            <a:pPr marL="0" indent="0">
              <a:buNone/>
            </a:pPr>
            <a:endParaRPr lang="en-GB" dirty="0" smtClean="0"/>
          </a:p>
          <a:p>
            <a:pPr marL="0" indent="0">
              <a:buNone/>
            </a:pPr>
            <a:r>
              <a:rPr lang="en-GB" sz="1200" kern="1200" dirty="0" smtClean="0">
                <a:solidFill>
                  <a:schemeClr val="tx1"/>
                </a:solidFill>
                <a:effectLst/>
                <a:latin typeface="+mn-lt"/>
                <a:ea typeface="+mn-ea"/>
                <a:cs typeface="+mn-cs"/>
              </a:rPr>
              <a:t>Last Red Nose Day, schools around the country raise an amazing total of £8.8 million. </a:t>
            </a:r>
            <a:r>
              <a:rPr lang="en-GB" dirty="0" smtClean="0"/>
              <a:t>Comic Relief uses money raised through Red Nose Day to support some of the poorest and most disadvantaged people in the UK and around the world, including those living in slums. </a:t>
            </a:r>
          </a:p>
          <a:p>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For more information about the projects Comic Relief supports visit </a:t>
            </a:r>
            <a:r>
              <a:rPr lang="en-GB" sz="1200" u="sng" kern="1200" dirty="0" smtClean="0">
                <a:solidFill>
                  <a:schemeClr val="tx1"/>
                </a:solidFill>
                <a:effectLst/>
                <a:latin typeface="+mn-lt"/>
                <a:ea typeface="+mn-ea"/>
                <a:cs typeface="+mn-cs"/>
                <a:hlinkClick r:id="rId3"/>
              </a:rPr>
              <a:t>www.comicrelief.com/how-we-help</a:t>
            </a:r>
            <a:r>
              <a:rPr lang="en-GB" sz="1200" kern="1200" dirty="0" smtClean="0">
                <a:solidFill>
                  <a:schemeClr val="tx1"/>
                </a:solidFill>
                <a:effectLst/>
                <a:latin typeface="+mn-lt"/>
                <a:ea typeface="+mn-ea"/>
                <a:cs typeface="+mn-cs"/>
              </a:rPr>
              <a:t> or see the ‘Comic Relief – People Living in Urban Slums Programme’ section of ‘Consequences of rapid urbanisation - Teachers’ notes’ available at www.tes.co.uk/rednoseday</a:t>
            </a:r>
            <a:endParaRPr lang="en-GB" dirty="0" smtClean="0"/>
          </a:p>
          <a:p>
            <a:endParaRPr lang="en-GB" dirty="0" smtClean="0"/>
          </a:p>
          <a:p>
            <a:endParaRPr lang="en-GB"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32</a:t>
            </a:fld>
            <a:endParaRPr lang="en-US" dirty="0"/>
          </a:p>
        </p:txBody>
      </p:sp>
    </p:spTree>
    <p:extLst>
      <p:ext uri="{BB962C8B-B14F-4D97-AF65-F5344CB8AC3E}">
        <p14:creationId xmlns:p14="http://schemas.microsoft.com/office/powerpoint/2010/main" val="28526562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r>
              <a:rPr lang="en-GB" dirty="0" smtClean="0"/>
              <a:t>Show your students </a:t>
            </a:r>
            <a:r>
              <a:rPr lang="en-GB" baseline="0" dirty="0" smtClean="0"/>
              <a:t>the </a:t>
            </a:r>
            <a:r>
              <a:rPr lang="en-GB" dirty="0" smtClean="0"/>
              <a:t>‘Red Nose Day is Coming!’ </a:t>
            </a:r>
            <a:r>
              <a:rPr lang="en-GB" baseline="0" dirty="0" smtClean="0"/>
              <a:t> </a:t>
            </a:r>
            <a:r>
              <a:rPr lang="en-GB" dirty="0" smtClean="0"/>
              <a:t>video </a:t>
            </a:r>
            <a:r>
              <a:rPr lang="en-GB" baseline="0" dirty="0" smtClean="0"/>
              <a:t>(2:21 </a:t>
            </a:r>
            <a:r>
              <a:rPr lang="en-GB" baseline="0" dirty="0" err="1" smtClean="0"/>
              <a:t>mins</a:t>
            </a:r>
            <a:r>
              <a:rPr lang="en-GB" baseline="0" dirty="0" smtClean="0"/>
              <a:t>) at www.tes.co.uk/rednoseday</a:t>
            </a:r>
            <a:endParaRPr lang="en-GB" dirty="0" smtClean="0"/>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endParaRPr lang="en-GB" dirty="0" smtClean="0"/>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r>
              <a:rPr lang="en-GB" dirty="0" smtClean="0"/>
              <a:t>Ask your students:</a:t>
            </a:r>
            <a:endParaRPr lang="en-GB"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r>
              <a:rPr lang="en-GB" sz="1200" kern="1200" baseline="0" dirty="0" smtClean="0">
                <a:solidFill>
                  <a:schemeClr val="tx1"/>
                </a:solidFill>
                <a:effectLst/>
                <a:latin typeface="+mn-lt"/>
                <a:ea typeface="+mn-ea"/>
                <a:cs typeface="+mn-cs"/>
              </a:rPr>
              <a:t>What could we do to fundraise for Red Nose Day in school? </a:t>
            </a:r>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endParaRPr lang="en-GB"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 typeface="Arial" pitchFamily="34" charset="0"/>
              <a:buNone/>
              <a:tabLst/>
              <a:defRPr/>
            </a:pPr>
            <a:r>
              <a:rPr lang="en-GB" sz="1200" kern="1200" dirty="0" smtClean="0">
                <a:solidFill>
                  <a:schemeClr val="tx1"/>
                </a:solidFill>
                <a:effectLst/>
                <a:latin typeface="+mn-lt"/>
                <a:ea typeface="+mn-ea"/>
                <a:cs typeface="+mn-cs"/>
              </a:rPr>
              <a:t>The money raised can make a huge difference:</a:t>
            </a:r>
          </a:p>
          <a:p>
            <a:pPr marL="171450" indent="-171450">
              <a:buFont typeface="Arial" pitchFamily="34" charset="0"/>
              <a:buChar char="•"/>
            </a:pPr>
            <a:r>
              <a:rPr lang="en-GB" dirty="0" smtClean="0"/>
              <a:t>Raising</a:t>
            </a:r>
            <a:r>
              <a:rPr lang="en-GB" baseline="0" dirty="0" smtClean="0"/>
              <a:t> </a:t>
            </a:r>
            <a:r>
              <a:rPr lang="en-GB" dirty="0" smtClean="0"/>
              <a:t>£60 could cover the cost of registering a housing co-operative so that they can receive loan funding and can begin saving to improve their housing and community facilities.</a:t>
            </a:r>
          </a:p>
          <a:p>
            <a:pPr marL="171450" indent="-171450">
              <a:buFont typeface="Arial" pitchFamily="34" charset="0"/>
              <a:buChar char="•"/>
            </a:pPr>
            <a:r>
              <a:rPr lang="en-GB" dirty="0" smtClean="0"/>
              <a:t>Raising £100 could pay for training on affordable home construction for a group of slum dwellers in Kenya, equipping them to make vital improvements to their shacks.</a:t>
            </a:r>
          </a:p>
          <a:p>
            <a:pPr marL="171450" indent="-171450">
              <a:buFont typeface="Arial" pitchFamily="34" charset="0"/>
              <a:buChar char="•"/>
            </a:pPr>
            <a:r>
              <a:rPr lang="en-GB" dirty="0" smtClean="0"/>
              <a:t>Raising £200 could pay for members of a housing collective in a Kenyan slum to go on a learning visit, helping them understand the importance of water, sanitation and secure building materials for their homes.</a:t>
            </a:r>
          </a:p>
          <a:p>
            <a:pPr marL="171450" indent="-171450">
              <a:buFont typeface="Arial" pitchFamily="34" charset="0"/>
              <a:buChar char="•"/>
            </a:pPr>
            <a:r>
              <a:rPr lang="en-GB" dirty="0" smtClean="0"/>
              <a:t>Raising £640 could provide training on housing rights to help a community in the slums of Nairobi negotiate their rights to secure homes.</a:t>
            </a:r>
          </a:p>
          <a:p>
            <a:endParaRPr lang="en-GB" dirty="0" smtClean="0"/>
          </a:p>
          <a:p>
            <a:pPr marL="0" indent="0" defTabSz="457200">
              <a:spcBef>
                <a:spcPts val="0"/>
              </a:spcBef>
              <a:buNone/>
              <a:defRPr/>
            </a:pPr>
            <a:r>
              <a:rPr lang="en-GB" dirty="0" smtClean="0"/>
              <a:t>For more fundraising ideas, tips and tools visit www.rednoseday.com/schools   </a:t>
            </a:r>
          </a:p>
          <a:p>
            <a:endParaRPr lang="en-GB"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33</a:t>
            </a:fld>
            <a:endParaRPr lang="en-US" dirty="0"/>
          </a:p>
        </p:txBody>
      </p:sp>
    </p:spTree>
    <p:extLst>
      <p:ext uri="{BB962C8B-B14F-4D97-AF65-F5344CB8AC3E}">
        <p14:creationId xmlns:p14="http://schemas.microsoft.com/office/powerpoint/2010/main" val="76109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b="0" dirty="0" smtClean="0">
                <a:latin typeface="+mn-lt"/>
                <a:cs typeface="Arial" pitchFamily="34" charset="0"/>
              </a:rPr>
              <a:t>The</a:t>
            </a:r>
            <a:r>
              <a:rPr lang="en-GB" sz="1200" b="0" baseline="0" dirty="0" smtClean="0">
                <a:latin typeface="+mn-lt"/>
                <a:cs typeface="Arial" pitchFamily="34" charset="0"/>
              </a:rPr>
              <a:t> larger map now </a:t>
            </a:r>
            <a:r>
              <a:rPr lang="en-GB" sz="1200" b="0" dirty="0" smtClean="0">
                <a:latin typeface="+mn-lt"/>
                <a:cs typeface="Arial" pitchFamily="34" charset="0"/>
              </a:rPr>
              <a:t>shows what proportion of the world’s total population live in each country. If no one lived in a place it would not be shown on the map at all. If all the people in the world lived in one country</a:t>
            </a:r>
            <a:r>
              <a:rPr lang="en-GB" sz="1200" b="0" baseline="0" dirty="0" smtClean="0">
                <a:latin typeface="+mn-lt"/>
                <a:cs typeface="Arial" pitchFamily="34" charset="0"/>
              </a:rPr>
              <a:t> </a:t>
            </a:r>
            <a:r>
              <a:rPr lang="en-GB" sz="1200" b="0" dirty="0" smtClean="0">
                <a:latin typeface="+mn-lt"/>
                <a:cs typeface="Arial" pitchFamily="34" charset="0"/>
              </a:rPr>
              <a:t>then that country would be shown as huge and no other countries would feature.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b="0" dirty="0" smtClean="0">
              <a:latin typeface="+mn-lt"/>
              <a:cs typeface="Arial"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b="0" dirty="0" smtClean="0">
                <a:latin typeface="+mn-lt"/>
                <a:cs typeface="Arial" pitchFamily="34" charset="0"/>
              </a:rPr>
              <a:t>Suggested questions:</a:t>
            </a:r>
            <a:r>
              <a:rPr lang="en-GB" sz="1200" b="0" baseline="0" dirty="0" smtClean="0">
                <a:latin typeface="+mn-lt"/>
                <a:cs typeface="Arial" pitchFamily="34" charset="0"/>
              </a:rPr>
              <a:t> </a:t>
            </a:r>
            <a:endParaRPr lang="en-GB" sz="1200" b="0" dirty="0" smtClean="0">
              <a:latin typeface="+mn-lt"/>
              <a:cs typeface="Arial"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1200" b="0" dirty="0" smtClean="0">
                <a:latin typeface="+mn-lt"/>
                <a:cs typeface="Arial" pitchFamily="34" charset="0"/>
              </a:rPr>
              <a:t>Why has the UK got bigger?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1200" b="0" dirty="0" smtClean="0">
                <a:latin typeface="+mn-lt"/>
                <a:cs typeface="Arial" pitchFamily="34" charset="0"/>
              </a:rPr>
              <a:t>Which countries have a large land area but a small population?</a:t>
            </a:r>
            <a:r>
              <a:rPr lang="en-GB" sz="1200" b="0" baseline="0" dirty="0" smtClean="0">
                <a:latin typeface="+mn-lt"/>
                <a:cs typeface="Arial" pitchFamily="34" charset="0"/>
              </a:rPr>
              <a:t> </a:t>
            </a:r>
            <a:r>
              <a:rPr lang="en-GB" sz="1200" b="0" dirty="0" smtClean="0">
                <a:latin typeface="+mn-lt"/>
                <a:cs typeface="Arial" pitchFamily="34" charset="0"/>
              </a:rPr>
              <a:t>(Answer: e.g. Canada, Australia)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1200" b="0" dirty="0" smtClean="0">
                <a:latin typeface="+mn-lt"/>
                <a:cs typeface="Arial" pitchFamily="34" charset="0"/>
              </a:rPr>
              <a:t>Which countries have a small land area but a large population? (Answer: e.g. Bangladesh, UK and Japan)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sz="1200" b="0" dirty="0" smtClean="0">
                <a:latin typeface="+mn-lt"/>
                <a:cs typeface="Arial" pitchFamily="34" charset="0"/>
              </a:rPr>
              <a:t>Which continent is most distorted in terms of having high population compared to land area?</a:t>
            </a:r>
            <a:r>
              <a:rPr lang="en-GB" sz="1200" b="0" baseline="0" dirty="0" smtClean="0">
                <a:latin typeface="+mn-lt"/>
                <a:cs typeface="Arial" pitchFamily="34" charset="0"/>
              </a:rPr>
              <a:t> </a:t>
            </a:r>
            <a:r>
              <a:rPr lang="en-GB" sz="1200" b="0" dirty="0" smtClean="0">
                <a:latin typeface="+mn-lt"/>
                <a:cs typeface="Arial" pitchFamily="34" charset="0"/>
              </a:rPr>
              <a:t>(Answer: Europe or Asia)</a:t>
            </a:r>
          </a:p>
        </p:txBody>
      </p:sp>
      <p:sp>
        <p:nvSpPr>
          <p:cNvPr id="4" name="Slide Number Placeholder 3"/>
          <p:cNvSpPr>
            <a:spLocks noGrp="1"/>
          </p:cNvSpPr>
          <p:nvPr>
            <p:ph type="sldNum" sz="quarter" idx="10"/>
          </p:nvPr>
        </p:nvSpPr>
        <p:spPr/>
        <p:txBody>
          <a:bodyPr/>
          <a:lstStyle/>
          <a:p>
            <a:fld id="{E17B77CF-0C76-C44D-8FBC-2DC5C8F8E5E2}" type="slidenum">
              <a:rPr lang="en-US" smtClean="0"/>
              <a:pPr/>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GB" b="0" dirty="0" smtClean="0"/>
              <a:t>The</a:t>
            </a:r>
            <a:r>
              <a:rPr lang="en-GB" b="0" baseline="0" dirty="0" smtClean="0"/>
              <a:t> larger map </a:t>
            </a:r>
            <a:r>
              <a:rPr lang="en-GB" b="0" dirty="0" smtClean="0"/>
              <a:t>now shows recent growth in slum dwellers across the world. In the 10 years from 1991 to 2001 over 200 million people became slum dwellers. This map shows where those new slum dwellers live. </a:t>
            </a:r>
            <a:r>
              <a:rPr lang="en-GB" b="0" dirty="0" smtClean="0"/>
              <a:t>If all </a:t>
            </a:r>
            <a:r>
              <a:rPr lang="en-GB" b="0" dirty="0" smtClean="0"/>
              <a:t>200 million slum dwellers</a:t>
            </a:r>
            <a:r>
              <a:rPr lang="en-GB" b="0" baseline="0" dirty="0" smtClean="0"/>
              <a:t> </a:t>
            </a:r>
            <a:r>
              <a:rPr lang="en-GB" b="0" dirty="0" smtClean="0"/>
              <a:t>lived in one country then this would be the only country on this map.</a:t>
            </a:r>
          </a:p>
          <a:p>
            <a:pPr marL="0" indent="0">
              <a:buFont typeface="Arial" pitchFamily="34" charset="0"/>
              <a:buNone/>
            </a:pPr>
            <a:endParaRPr lang="en-GB" b="0" i="0" dirty="0" smtClean="0"/>
          </a:p>
          <a:p>
            <a:pPr marL="0" indent="0">
              <a:buFont typeface="Arial" pitchFamily="34" charset="0"/>
              <a:buNone/>
            </a:pPr>
            <a:r>
              <a:rPr lang="en-GB" sz="1200" b="0" i="0" dirty="0" smtClean="0"/>
              <a:t>Suggested questions: </a:t>
            </a:r>
          </a:p>
          <a:p>
            <a:pPr marL="285750" indent="-285750">
              <a:buFont typeface="Arial" pitchFamily="34" charset="0"/>
              <a:buChar char="•"/>
            </a:pPr>
            <a:r>
              <a:rPr lang="en-GB" sz="1200" b="0" i="0" dirty="0" smtClean="0"/>
              <a:t>Name one country with high level of slum growth.</a:t>
            </a:r>
          </a:p>
          <a:p>
            <a:pPr marL="285750" indent="-285750">
              <a:buFont typeface="Arial" pitchFamily="34" charset="0"/>
              <a:buChar char="•"/>
            </a:pPr>
            <a:r>
              <a:rPr lang="en-GB" sz="1200" b="0" i="0" dirty="0" smtClean="0"/>
              <a:t>Name one country with low level of slum growth.</a:t>
            </a:r>
          </a:p>
          <a:p>
            <a:pPr marL="285750" indent="-285750">
              <a:buFont typeface="Arial" pitchFamily="34" charset="0"/>
              <a:buChar char="•"/>
            </a:pPr>
            <a:r>
              <a:rPr lang="en-GB" sz="1200" b="0" i="0" dirty="0" smtClean="0"/>
              <a:t>What map would you like to see next and why?</a:t>
            </a:r>
          </a:p>
        </p:txBody>
      </p:sp>
      <p:sp>
        <p:nvSpPr>
          <p:cNvPr id="4" name="Slide Number Placeholder 3"/>
          <p:cNvSpPr>
            <a:spLocks noGrp="1"/>
          </p:cNvSpPr>
          <p:nvPr>
            <p:ph type="sldNum" sz="quarter" idx="10"/>
          </p:nvPr>
        </p:nvSpPr>
        <p:spPr/>
        <p:txBody>
          <a:bodyPr/>
          <a:lstStyle/>
          <a:p>
            <a:fld id="{E17B77CF-0C76-C44D-8FBC-2DC5C8F8E5E2}" type="slidenum">
              <a:rPr lang="en-US" smtClean="0"/>
              <a:pPr/>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latin typeface="+mn-lt"/>
                <a:cs typeface="Arial" pitchFamily="34" charset="0"/>
              </a:rPr>
              <a:t>The larger map now shows where the poorest people in</a:t>
            </a:r>
            <a:r>
              <a:rPr lang="en-GB" b="0" baseline="0" dirty="0" smtClean="0">
                <a:latin typeface="+mn-lt"/>
                <a:cs typeface="Arial" pitchFamily="34" charset="0"/>
              </a:rPr>
              <a:t> the world live</a:t>
            </a:r>
            <a:r>
              <a:rPr lang="en-GB" b="0" dirty="0" smtClean="0">
                <a:latin typeface="+mn-lt"/>
                <a:cs typeface="Arial" pitchFamily="34" charset="0"/>
              </a:rPr>
              <a:t>.</a:t>
            </a:r>
            <a:r>
              <a:rPr lang="en-GB" b="0" baseline="0" dirty="0" smtClean="0">
                <a:latin typeface="+mn-lt"/>
                <a:cs typeface="Arial" pitchFamily="34" charset="0"/>
              </a:rPr>
              <a:t> The </a:t>
            </a:r>
            <a:r>
              <a:rPr lang="en-GB" b="0" dirty="0" smtClean="0">
                <a:latin typeface="+mn-lt"/>
                <a:cs typeface="Arial" pitchFamily="34" charset="0"/>
              </a:rPr>
              <a:t>size</a:t>
            </a:r>
            <a:r>
              <a:rPr lang="en-GB" b="0" baseline="0" dirty="0" smtClean="0">
                <a:latin typeface="+mn-lt"/>
                <a:cs typeface="Arial" pitchFamily="34" charset="0"/>
              </a:rPr>
              <a:t> of the countries is increased according to the number of people living on the </a:t>
            </a:r>
            <a:r>
              <a:rPr lang="en-GB" b="1" i="0" baseline="0" dirty="0" smtClean="0">
                <a:latin typeface="+mn-lt"/>
                <a:cs typeface="Arial" pitchFamily="34" charset="0"/>
              </a:rPr>
              <a:t>equivalent</a:t>
            </a:r>
            <a:r>
              <a:rPr lang="en-GB" b="0" baseline="0" dirty="0" smtClean="0">
                <a:latin typeface="+mn-lt"/>
                <a:cs typeface="Arial" pitchFamily="34" charset="0"/>
              </a:rPr>
              <a:t> of less than 10 US dollars per day. </a:t>
            </a:r>
            <a:r>
              <a:rPr lang="en-GB" sz="1200" kern="1200" dirty="0" smtClean="0">
                <a:solidFill>
                  <a:schemeClr val="tx1"/>
                </a:solidFill>
                <a:effectLst/>
                <a:latin typeface="+mn-lt"/>
                <a:ea typeface="+mn-ea"/>
                <a:cs typeface="Arial" pitchFamily="34" charset="0"/>
              </a:rPr>
              <a:t>The important thing for pupils to understand is that </a:t>
            </a:r>
            <a:r>
              <a:rPr lang="en-GB" sz="1200" b="0" kern="1200" dirty="0" smtClean="0">
                <a:solidFill>
                  <a:schemeClr val="tx1"/>
                </a:solidFill>
                <a:effectLst/>
                <a:latin typeface="+mn-lt"/>
                <a:ea typeface="+mn-ea"/>
                <a:cs typeface="Arial" pitchFamily="34" charset="0"/>
              </a:rPr>
              <a:t>equivalent</a:t>
            </a:r>
            <a:r>
              <a:rPr lang="en-GB" sz="1200" b="1" kern="1200" dirty="0" smtClean="0">
                <a:solidFill>
                  <a:schemeClr val="tx1"/>
                </a:solidFill>
                <a:effectLst/>
                <a:latin typeface="+mn-lt"/>
                <a:ea typeface="+mn-ea"/>
                <a:cs typeface="Arial" pitchFamily="34" charset="0"/>
              </a:rPr>
              <a:t> </a:t>
            </a:r>
            <a:r>
              <a:rPr lang="en-GB" sz="1200" kern="1200" dirty="0" smtClean="0">
                <a:solidFill>
                  <a:schemeClr val="tx1"/>
                </a:solidFill>
                <a:effectLst/>
                <a:latin typeface="+mn-lt"/>
                <a:ea typeface="+mn-ea"/>
                <a:cs typeface="Arial" pitchFamily="34" charset="0"/>
              </a:rPr>
              <a:t>here means </a:t>
            </a:r>
            <a:r>
              <a:rPr lang="en-GB" sz="1200" b="1" kern="1200" dirty="0" smtClean="0">
                <a:solidFill>
                  <a:schemeClr val="tx1"/>
                </a:solidFill>
                <a:effectLst/>
                <a:latin typeface="+mn-lt"/>
                <a:ea typeface="+mn-ea"/>
                <a:cs typeface="Arial" pitchFamily="34" charset="0"/>
              </a:rPr>
              <a:t>purchasing power parity (PPP</a:t>
            </a:r>
            <a:r>
              <a:rPr lang="en-GB" sz="1200" kern="1200" dirty="0" smtClean="0">
                <a:solidFill>
                  <a:schemeClr val="tx1"/>
                </a:solidFill>
                <a:effectLst/>
                <a:latin typeface="+mn-lt"/>
                <a:ea typeface="+mn-ea"/>
                <a:cs typeface="Arial" pitchFamily="34" charset="0"/>
              </a:rPr>
              <a:t>)  i.e. the people in this category earn less than what 10 US dollars a day will buy you in the USA.</a:t>
            </a:r>
            <a:r>
              <a:rPr lang="en-GB" sz="1200" kern="1200" baseline="0" dirty="0" smtClean="0">
                <a:solidFill>
                  <a:schemeClr val="tx1"/>
                </a:solidFill>
                <a:effectLst/>
                <a:latin typeface="+mn-lt"/>
                <a:ea typeface="+mn-ea"/>
                <a:cs typeface="Arial" pitchFamily="34" charset="0"/>
              </a:rPr>
              <a:t> S</a:t>
            </a:r>
            <a:r>
              <a:rPr lang="en-GB" sz="1200" kern="1200" dirty="0" smtClean="0">
                <a:solidFill>
                  <a:schemeClr val="tx1"/>
                </a:solidFill>
                <a:effectLst/>
                <a:latin typeface="+mn-lt"/>
                <a:ea typeface="+mn-ea"/>
                <a:cs typeface="Arial" pitchFamily="34" charset="0"/>
              </a:rPr>
              <a:t>o, if 10 US dollars buys 2 loaves of bread, 2kg of vegetables and some petrol in the USA , the equivalent is worked work out for what the same things would cost in another country.</a:t>
            </a:r>
            <a:r>
              <a:rPr lang="en-GB" sz="1200" kern="1200" baseline="0" dirty="0" smtClean="0">
                <a:solidFill>
                  <a:schemeClr val="tx1"/>
                </a:solidFill>
                <a:effectLst/>
                <a:latin typeface="+mn-lt"/>
                <a:ea typeface="+mn-ea"/>
                <a:cs typeface="Arial" pitchFamily="34" charset="0"/>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GB" b="0" dirty="0" smtClean="0">
              <a:latin typeface="+mn-lt"/>
              <a:cs typeface="Arial"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latin typeface="+mn-lt"/>
                <a:cs typeface="Arial" pitchFamily="34" charset="0"/>
              </a:rPr>
              <a:t>Suggested</a:t>
            </a:r>
            <a:r>
              <a:rPr lang="en-GB" b="0" baseline="0" dirty="0" smtClean="0">
                <a:latin typeface="+mn-lt"/>
                <a:cs typeface="Arial" pitchFamily="34" charset="0"/>
              </a:rPr>
              <a:t> question: </a:t>
            </a:r>
            <a:endParaRPr lang="en-GB" b="0" dirty="0" smtClean="0">
              <a:latin typeface="+mn-lt"/>
              <a:cs typeface="Arial" pitchFamily="34" charset="0"/>
            </a:endParaRP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GB" b="0" dirty="0" smtClean="0">
                <a:latin typeface="+mn-lt"/>
                <a:cs typeface="Arial" pitchFamily="34" charset="0"/>
              </a:rPr>
              <a:t>Why are the two maps above so similar in shape? Give reasons.</a:t>
            </a:r>
          </a:p>
          <a:p>
            <a:r>
              <a:rPr lang="en-GB" sz="1200" kern="1200" dirty="0" smtClean="0">
                <a:solidFill>
                  <a:schemeClr val="tx1"/>
                </a:solidFill>
                <a:effectLst/>
                <a:latin typeface="+mn-lt"/>
                <a:ea typeface="+mn-ea"/>
                <a:cs typeface="Arial" pitchFamily="34" charset="0"/>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Arial" pitchFamily="34" charset="0"/>
              </a:rPr>
              <a:t>For more details about cost of food, travel and rent in Kenya see </a:t>
            </a:r>
            <a:r>
              <a:rPr lang="en-GB" sz="1200" u="sng" kern="1200" dirty="0" smtClean="0">
                <a:solidFill>
                  <a:schemeClr val="tx1"/>
                </a:solidFill>
                <a:effectLst/>
                <a:latin typeface="+mn-lt"/>
                <a:ea typeface="+mn-ea"/>
                <a:cs typeface="Arial" pitchFamily="34" charset="0"/>
                <a:hlinkClick r:id="rId3"/>
              </a:rPr>
              <a:t>www.numbeo.com/cost-of-living/country_result.jsp?country=Kenya</a:t>
            </a:r>
            <a:endParaRPr lang="en-GB" sz="1200" kern="1200" dirty="0" smtClean="0">
              <a:solidFill>
                <a:schemeClr val="tx1"/>
              </a:solidFill>
              <a:effectLst/>
              <a:latin typeface="+mn-lt"/>
              <a:ea typeface="+mn-ea"/>
              <a:cs typeface="Arial" pitchFamily="34" charset="0"/>
            </a:endParaRPr>
          </a:p>
          <a:p>
            <a:endParaRPr lang="en-GB" dirty="0" smtClean="0">
              <a:latin typeface="+mn-lt"/>
              <a:cs typeface="Arial" pitchFamily="34" charset="0"/>
            </a:endParaRPr>
          </a:p>
          <a:p>
            <a:endParaRPr lang="en-GB" dirty="0" smtClean="0">
              <a:latin typeface="+mn-lt"/>
              <a:cs typeface="Arial" pitchFamily="34" charset="0"/>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These pictures are</a:t>
            </a:r>
            <a:r>
              <a:rPr lang="en-GB" b="0" baseline="0" dirty="0" smtClean="0"/>
              <a:t> of slum settlements in Rio, Mumbai and Nairobi.</a:t>
            </a:r>
          </a:p>
          <a:p>
            <a:endParaRPr lang="en-GB" b="0" baseline="0" dirty="0" smtClean="0">
              <a:solidFill>
                <a:srgbClr val="FF0000"/>
              </a:solidFill>
            </a:endParaRPr>
          </a:p>
          <a:p>
            <a:r>
              <a:rPr lang="en-GB" sz="800" b="0" dirty="0" smtClean="0"/>
              <a:t>(Photo</a:t>
            </a:r>
            <a:r>
              <a:rPr lang="en-GB" sz="800" b="0" baseline="0" dirty="0" smtClean="0"/>
              <a:t> credits: </a:t>
            </a:r>
            <a:r>
              <a:rPr lang="en-GB" sz="800" b="0" dirty="0" smtClean="0"/>
              <a:t>Rio</a:t>
            </a:r>
            <a:r>
              <a:rPr lang="en-GB" sz="800" b="0" baseline="0" dirty="0" smtClean="0"/>
              <a:t>: </a:t>
            </a:r>
            <a:r>
              <a:rPr lang="en-GB" sz="800" b="0" dirty="0" err="1" smtClean="0"/>
              <a:t>Istock</a:t>
            </a:r>
            <a:r>
              <a:rPr lang="en-GB" sz="800" b="0" dirty="0" smtClean="0"/>
              <a:t> photo purchased, no attribution required;</a:t>
            </a:r>
            <a:r>
              <a:rPr lang="en-GB" sz="800" b="0" baseline="0" dirty="0" smtClean="0"/>
              <a:t> </a:t>
            </a:r>
            <a:r>
              <a:rPr lang="en-GB" sz="800" b="0" dirty="0" smtClean="0"/>
              <a:t>Mumbai:</a:t>
            </a:r>
            <a:r>
              <a:rPr lang="en-GB" sz="800" b="0" baseline="0" dirty="0" smtClean="0"/>
              <a:t> </a:t>
            </a:r>
            <a:r>
              <a:rPr lang="en-GB" sz="800" b="0" dirty="0" err="1" smtClean="0"/>
              <a:t>Istock</a:t>
            </a:r>
            <a:r>
              <a:rPr lang="en-GB" sz="800" b="0" dirty="0" smtClean="0"/>
              <a:t> photo purchased,</a:t>
            </a:r>
            <a:r>
              <a:rPr lang="en-GB" sz="800" b="0" baseline="0" dirty="0" smtClean="0"/>
              <a:t> </a:t>
            </a:r>
            <a:r>
              <a:rPr lang="en-GB" sz="800" b="0" dirty="0" smtClean="0"/>
              <a:t>no attribution required;</a:t>
            </a:r>
            <a:r>
              <a:rPr lang="en-GB" sz="800" b="0" baseline="0" dirty="0" smtClean="0"/>
              <a:t> </a:t>
            </a:r>
            <a:r>
              <a:rPr lang="en-GB" sz="800" b="0" dirty="0" smtClean="0"/>
              <a:t>Nairobi:</a:t>
            </a:r>
            <a:r>
              <a:rPr lang="en-GB" sz="800" b="0" baseline="0" dirty="0" smtClean="0"/>
              <a:t> </a:t>
            </a:r>
            <a:r>
              <a:rPr lang="en-GB" sz="800" b="0" dirty="0" smtClean="0"/>
              <a:t>Jonathan </a:t>
            </a:r>
            <a:r>
              <a:rPr lang="en-GB" sz="800" b="0" dirty="0" err="1" smtClean="0"/>
              <a:t>Kalan</a:t>
            </a:r>
            <a:r>
              <a:rPr lang="en-GB" sz="800" b="0" dirty="0" smtClean="0"/>
              <a:t>)</a:t>
            </a:r>
          </a:p>
          <a:p>
            <a:endParaRPr lang="en-GB" b="0" baseline="0" dirty="0" smtClean="0">
              <a:solidFill>
                <a:srgbClr val="FF0000"/>
              </a:solidFill>
            </a:endParaRPr>
          </a:p>
        </p:txBody>
      </p:sp>
      <p:sp>
        <p:nvSpPr>
          <p:cNvPr id="4" name="Slide Number Placeholder 3"/>
          <p:cNvSpPr>
            <a:spLocks noGrp="1"/>
          </p:cNvSpPr>
          <p:nvPr>
            <p:ph type="sldNum" sz="quarter" idx="10"/>
          </p:nvPr>
        </p:nvSpPr>
        <p:spPr/>
        <p:txBody>
          <a:bodyPr/>
          <a:lstStyle/>
          <a:p>
            <a:fld id="{E17B77CF-0C76-C44D-8FBC-2DC5C8F8E5E2}" type="slidenum">
              <a:rPr lang="en-US" smtClean="0"/>
              <a:pPr/>
              <a:t>7</a:t>
            </a:fld>
            <a:endParaRPr lang="en-US" dirty="0"/>
          </a:p>
        </p:txBody>
      </p:sp>
    </p:spTree>
    <p:extLst>
      <p:ext uri="{BB962C8B-B14F-4D97-AF65-F5344CB8AC3E}">
        <p14:creationId xmlns:p14="http://schemas.microsoft.com/office/powerpoint/2010/main" val="514073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Map of Kenya</a:t>
            </a:r>
            <a:endParaRPr lang="en-GB" sz="1200" b="1"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The western part of the city is the highest and has the </a:t>
            </a:r>
            <a:r>
              <a:rPr lang="en-GB" sz="1200" b="1" kern="1200" dirty="0" smtClean="0">
                <a:solidFill>
                  <a:schemeClr val="tx1"/>
                </a:solidFill>
                <a:effectLst/>
                <a:latin typeface="+mn-lt"/>
                <a:ea typeface="+mn-ea"/>
                <a:cs typeface="+mn-cs"/>
              </a:rPr>
              <a:t>Ngong Hills.</a:t>
            </a:r>
            <a:r>
              <a:rPr lang="en-GB" sz="1200" kern="1200" dirty="0" smtClean="0">
                <a:solidFill>
                  <a:schemeClr val="tx1"/>
                </a:solidFill>
                <a:effectLst/>
                <a:latin typeface="+mn-lt"/>
                <a:ea typeface="+mn-ea"/>
                <a:cs typeface="+mn-cs"/>
              </a:rPr>
              <a:t> The eastern side is lower and flat. There are three rivers running through Nairobi – </a:t>
            </a:r>
            <a:r>
              <a:rPr lang="en-GB" sz="1200" b="1" kern="1200" dirty="0" smtClean="0">
                <a:solidFill>
                  <a:schemeClr val="tx1"/>
                </a:solidFill>
                <a:effectLst/>
                <a:latin typeface="+mn-lt"/>
                <a:ea typeface="+mn-ea"/>
                <a:cs typeface="+mn-cs"/>
              </a:rPr>
              <a:t>the river Ngong</a:t>
            </a:r>
            <a:r>
              <a:rPr lang="en-GB" sz="1200" kern="1200" dirty="0" smtClean="0">
                <a:solidFill>
                  <a:schemeClr val="tx1"/>
                </a:solidFill>
                <a:effectLst/>
                <a:latin typeface="+mn-lt"/>
                <a:ea typeface="+mn-ea"/>
                <a:cs typeface="+mn-cs"/>
              </a:rPr>
              <a:t>, </a:t>
            </a:r>
            <a:r>
              <a:rPr lang="en-GB" sz="1200" b="1" kern="1200" dirty="0" smtClean="0">
                <a:solidFill>
                  <a:schemeClr val="tx1"/>
                </a:solidFill>
                <a:effectLst/>
                <a:latin typeface="+mn-lt"/>
                <a:ea typeface="+mn-ea"/>
                <a:cs typeface="+mn-cs"/>
              </a:rPr>
              <a:t>river Nairobi</a:t>
            </a:r>
            <a:r>
              <a:rPr lang="en-GB" sz="1200" kern="1200" dirty="0" smtClean="0">
                <a:solidFill>
                  <a:schemeClr val="tx1"/>
                </a:solidFill>
                <a:effectLst/>
                <a:latin typeface="+mn-lt"/>
                <a:ea typeface="+mn-ea"/>
                <a:cs typeface="+mn-cs"/>
              </a:rPr>
              <a:t> and </a:t>
            </a:r>
            <a:r>
              <a:rPr lang="en-GB" sz="1200" b="1" kern="1200" dirty="0" smtClean="0">
                <a:solidFill>
                  <a:schemeClr val="tx1"/>
                </a:solidFill>
                <a:effectLst/>
                <a:latin typeface="+mn-lt"/>
                <a:ea typeface="+mn-ea"/>
                <a:cs typeface="+mn-cs"/>
              </a:rPr>
              <a:t>river Mathare.</a:t>
            </a:r>
            <a:r>
              <a:rPr lang="en-GB" sz="1200" kern="1200" dirty="0" smtClean="0">
                <a:solidFill>
                  <a:schemeClr val="tx1"/>
                </a:solidFill>
                <a:effectLst/>
                <a:latin typeface="+mn-lt"/>
                <a:ea typeface="+mn-ea"/>
                <a:cs typeface="+mn-cs"/>
              </a:rPr>
              <a:t> They can be seen in many of the slum districts. There are forests in Northern Nairobi and a </a:t>
            </a:r>
            <a:r>
              <a:rPr lang="en-GB" sz="1200" b="1" kern="1200" dirty="0" smtClean="0">
                <a:solidFill>
                  <a:schemeClr val="tx1"/>
                </a:solidFill>
                <a:effectLst/>
                <a:latin typeface="+mn-lt"/>
                <a:ea typeface="+mn-ea"/>
                <a:cs typeface="+mn-cs"/>
              </a:rPr>
              <a:t>national park nature reserve</a:t>
            </a:r>
            <a:r>
              <a:rPr lang="en-GB" sz="1200" kern="1200" dirty="0" smtClean="0">
                <a:solidFill>
                  <a:schemeClr val="tx1"/>
                </a:solidFill>
                <a:effectLst/>
                <a:latin typeface="+mn-lt"/>
                <a:ea typeface="+mn-ea"/>
                <a:cs typeface="+mn-cs"/>
              </a:rPr>
              <a:t> in the south west. </a:t>
            </a:r>
            <a:r>
              <a:rPr lang="en-GB" sz="1200" b="1" kern="1200" dirty="0" smtClean="0">
                <a:solidFill>
                  <a:schemeClr val="tx1"/>
                </a:solidFill>
                <a:effectLst/>
                <a:latin typeface="+mn-lt"/>
                <a:ea typeface="+mn-ea"/>
                <a:cs typeface="+mn-cs"/>
              </a:rPr>
              <a:t>Mount Kenya</a:t>
            </a:r>
            <a:r>
              <a:rPr lang="en-GB" sz="1200" kern="1200" dirty="0" smtClean="0">
                <a:solidFill>
                  <a:schemeClr val="tx1"/>
                </a:solidFill>
                <a:effectLst/>
                <a:latin typeface="+mn-lt"/>
                <a:ea typeface="+mn-ea"/>
                <a:cs typeface="+mn-cs"/>
              </a:rPr>
              <a:t> rises further away in the north and </a:t>
            </a:r>
            <a:r>
              <a:rPr lang="en-GB" sz="1200" b="1" kern="1200" dirty="0" smtClean="0">
                <a:solidFill>
                  <a:schemeClr val="tx1"/>
                </a:solidFill>
                <a:effectLst/>
                <a:latin typeface="+mn-lt"/>
                <a:ea typeface="+mn-ea"/>
                <a:cs typeface="+mn-cs"/>
              </a:rPr>
              <a:t>Mount Kilimanjaro</a:t>
            </a:r>
            <a:r>
              <a:rPr lang="en-GB" sz="1200" kern="1200" dirty="0" smtClean="0">
                <a:solidFill>
                  <a:schemeClr val="tx1"/>
                </a:solidFill>
                <a:effectLst/>
                <a:latin typeface="+mn-lt"/>
                <a:ea typeface="+mn-ea"/>
                <a:cs typeface="+mn-cs"/>
              </a:rPr>
              <a:t> is across the border with Tanzania to the south east. Minor earthquakes and tremors occasionally shake the city, as Nairobi sits next to the </a:t>
            </a:r>
            <a:r>
              <a:rPr lang="en-GB" sz="1200" b="1" kern="1200" dirty="0" smtClean="0">
                <a:solidFill>
                  <a:schemeClr val="tx1"/>
                </a:solidFill>
                <a:effectLst/>
                <a:latin typeface="+mn-lt"/>
                <a:ea typeface="+mn-ea"/>
                <a:cs typeface="+mn-cs"/>
              </a:rPr>
              <a:t>Rift Valley</a:t>
            </a:r>
            <a:r>
              <a:rPr lang="en-GB" sz="1200" kern="1200" dirty="0" smtClean="0">
                <a:solidFill>
                  <a:schemeClr val="tx1"/>
                </a:solidFill>
                <a:effectLst/>
                <a:latin typeface="+mn-lt"/>
                <a:ea typeface="+mn-ea"/>
                <a:cs typeface="+mn-cs"/>
              </a:rPr>
              <a:t>, which is still being created as tectonic plates move apart.</a:t>
            </a:r>
          </a:p>
          <a:p>
            <a:endParaRPr lang="en-GB" dirty="0" smtClean="0"/>
          </a:p>
          <a:p>
            <a:r>
              <a:rPr lang="en-GB" dirty="0" smtClean="0"/>
              <a:t>These maps are available as a downloadable </a:t>
            </a:r>
            <a:r>
              <a:rPr lang="en-GB" baseline="0" dirty="0" smtClean="0"/>
              <a:t>pupil sheet ‘Outline maps (Kenya and Africa)’ at www.tes.co.uk/rednoseday</a:t>
            </a:r>
            <a:endParaRPr lang="en-GB" dirty="0" smtClean="0"/>
          </a:p>
          <a:p>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8</a:t>
            </a:fld>
            <a:endParaRPr lang="en-US" dirty="0"/>
          </a:p>
        </p:txBody>
      </p:sp>
    </p:spTree>
    <p:extLst>
      <p:ext uri="{BB962C8B-B14F-4D97-AF65-F5344CB8AC3E}">
        <p14:creationId xmlns:p14="http://schemas.microsoft.com/office/powerpoint/2010/main" val="190575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b="0" dirty="0" smtClean="0"/>
              <a:t>Open Street Maps is an excellent mapping resource (</a:t>
            </a:r>
            <a:r>
              <a:rPr lang="en-GB" sz="1200" b="0" dirty="0" smtClean="0">
                <a:hlinkClick r:id="rId3"/>
              </a:rPr>
              <a:t>www.openstreetmap.org</a:t>
            </a:r>
            <a:r>
              <a:rPr lang="en-GB" sz="1200" b="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sz="1200" b="0" dirty="0" smtClean="0"/>
              <a:t>Also see the Mapping Kibera project (</a:t>
            </a:r>
            <a:r>
              <a:rPr lang="en-GB" sz="1200" u="none" strike="noStrike" kern="1200" dirty="0" smtClean="0">
                <a:solidFill>
                  <a:schemeClr val="tx1"/>
                </a:solidFill>
                <a:effectLst/>
                <a:latin typeface="+mn-lt"/>
                <a:ea typeface="+mn-ea"/>
                <a:cs typeface="+mn-cs"/>
                <a:hlinkClick r:id="rId4"/>
              </a:rPr>
              <a:t>www.mapkiberaproject.org</a:t>
            </a:r>
            <a:r>
              <a:rPr lang="en-GB" sz="1200" u="none" strike="noStrike" kern="1200" dirty="0" smtClean="0">
                <a:solidFill>
                  <a:schemeClr val="tx1"/>
                </a:solidFill>
                <a:effectLst/>
                <a:latin typeface="+mn-lt"/>
                <a:ea typeface="+mn-ea"/>
                <a:cs typeface="+mn-cs"/>
              </a:rPr>
              <a:t>).</a:t>
            </a:r>
            <a:r>
              <a:rPr lang="en-GB" sz="1200" kern="1200" dirty="0" smtClean="0">
                <a:solidFill>
                  <a:schemeClr val="tx1"/>
                </a:solidFill>
                <a:effectLst/>
                <a:latin typeface="+mn-lt"/>
                <a:ea typeface="+mn-ea"/>
                <a:cs typeface="+mn-cs"/>
              </a:rPr>
              <a:t> A team of volunteers are collecting reliable data and producing maps showing the physical and socio-demographic features of the Kibera slum. These are available through a digital geo-referenced database.</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On the basis of their mapping to date, they claim that estimates of Kibera’s population are greatly exaggerated and it is more likely to be 270,000 rather than the 800,000 often claimed. </a:t>
            </a:r>
            <a:endParaRPr lang="en-US" dirty="0"/>
          </a:p>
        </p:txBody>
      </p:sp>
      <p:sp>
        <p:nvSpPr>
          <p:cNvPr id="4" name="Slide Number Placeholder 3"/>
          <p:cNvSpPr>
            <a:spLocks noGrp="1"/>
          </p:cNvSpPr>
          <p:nvPr>
            <p:ph type="sldNum" sz="quarter" idx="10"/>
          </p:nvPr>
        </p:nvSpPr>
        <p:spPr/>
        <p:txBody>
          <a:bodyPr/>
          <a:lstStyle/>
          <a:p>
            <a:fld id="{E17B77CF-0C76-C44D-8FBC-2DC5C8F8E5E2}" type="slidenum">
              <a:rPr lang="en-US" smtClean="0"/>
              <a:pPr/>
              <a:t>9</a:t>
            </a:fld>
            <a:endParaRPr lang="en-US" dirty="0"/>
          </a:p>
        </p:txBody>
      </p:sp>
    </p:spTree>
    <p:extLst>
      <p:ext uri="{BB962C8B-B14F-4D97-AF65-F5344CB8AC3E}">
        <p14:creationId xmlns:p14="http://schemas.microsoft.com/office/powerpoint/2010/main" val="2854040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37907963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403973965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104128092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A89012-2680-2B49-BAD6-7C0581EB5762}" type="datetimeFigureOut">
              <a:rPr lang="en-US" smtClean="0"/>
              <a:pPr/>
              <a:t>1/11/2013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EC31A2E-0CE7-A34C-8511-1C2F440023CD}" type="slidenum">
              <a:rPr lang="en-US" smtClean="0"/>
              <a:pPr/>
              <a:t>‹#›</a:t>
            </a:fld>
            <a:endParaRPr lang="en-US" dirty="0"/>
          </a:p>
        </p:txBody>
      </p:sp>
      <p:pic>
        <p:nvPicPr>
          <p:cNvPr id="1026" name="Picture 2"/>
          <p:cNvPicPr>
            <a:picLocks noChangeAspect="1" noChangeArrowheads="1"/>
          </p:cNvPicPr>
          <p:nvPr userDrawn="1"/>
        </p:nvPicPr>
        <p:blipFill>
          <a:blip r:embed="rId2"/>
          <a:srcRect/>
          <a:stretch>
            <a:fillRect/>
          </a:stretch>
        </p:blipFill>
        <p:spPr bwMode="auto">
          <a:xfrm>
            <a:off x="0" y="1330037"/>
            <a:ext cx="9145588" cy="79375"/>
          </a:xfrm>
          <a:prstGeom prst="rect">
            <a:avLst/>
          </a:prstGeom>
          <a:noFill/>
          <a:ln w="9525">
            <a:noFill/>
            <a:miter lim="800000"/>
            <a:headEnd/>
            <a:tailEnd/>
          </a:ln>
          <a:effectLst/>
        </p:spPr>
      </p:pic>
      <p:sp>
        <p:nvSpPr>
          <p:cNvPr id="9" name="Subtitle 2"/>
          <p:cNvSpPr txBox="1">
            <a:spLocks/>
          </p:cNvSpPr>
          <p:nvPr userDrawn="1"/>
        </p:nvSpPr>
        <p:spPr>
          <a:xfrm>
            <a:off x="331174" y="1698778"/>
            <a:ext cx="7751010" cy="4294397"/>
          </a:xfrm>
          <a:prstGeom prst="rect">
            <a:avLst/>
          </a:prstGeom>
        </p:spPr>
        <p:txBody>
          <a:bodyPr anchor="t">
            <a:normAutofit/>
          </a:bodyPr>
          <a:lstStyle/>
          <a:p>
            <a:pPr marL="342900" marR="0" lvl="0" indent="-342900" algn="l" defTabSz="457200" rtl="0" eaLnBrk="1" fontAlgn="auto" latinLnBrk="0" hangingPunct="1">
              <a:lnSpc>
                <a:spcPct val="100000"/>
              </a:lnSpc>
              <a:spcBef>
                <a:spcPct val="20000"/>
              </a:spcBef>
              <a:spcAft>
                <a:spcPts val="0"/>
              </a:spcAft>
              <a:buClrTx/>
              <a:buSzTx/>
              <a:tabLst/>
              <a:defRPr/>
            </a:pPr>
            <a:endParaRPr lang="en-US" sz="1600" dirty="0" smtClean="0">
              <a:solidFill>
                <a:schemeClr val="tx1">
                  <a:tint val="75000"/>
                </a:schemeClr>
              </a:solidFill>
            </a:endParaRPr>
          </a:p>
        </p:txBody>
      </p:sp>
      <p:sp>
        <p:nvSpPr>
          <p:cNvPr id="6" name="Content Placeholder 5"/>
          <p:cNvSpPr>
            <a:spLocks noGrp="1"/>
          </p:cNvSpPr>
          <p:nvPr>
            <p:ph sz="quarter" idx="13" hasCustomPrompt="1"/>
          </p:nvPr>
        </p:nvSpPr>
        <p:spPr>
          <a:xfrm>
            <a:off x="457200" y="1541623"/>
            <a:ext cx="8229600" cy="4540678"/>
          </a:xfrm>
        </p:spPr>
        <p:txBody>
          <a:bodyPr>
            <a:normAutofit/>
          </a:bodyPr>
          <a:lstStyle>
            <a:lvl1pPr marL="342900" indent="-342900">
              <a:spcBef>
                <a:spcPct val="20000"/>
              </a:spcBef>
              <a:buFont typeface="Arial"/>
              <a:buBlip>
                <a:blip r:embed="rId3"/>
              </a:buBlip>
              <a:defRPr sz="2000"/>
            </a:lvl1pPr>
          </a:lstStyle>
          <a:p>
            <a:pPr marL="342900" indent="-342900">
              <a:spcBef>
                <a:spcPct val="20000"/>
              </a:spcBef>
              <a:buFont typeface="Arial"/>
              <a:buBlip>
                <a:blip r:embed="rId3"/>
              </a:buBlip>
            </a:pPr>
            <a:r>
              <a:rPr lang="en-US" sz="1600" dirty="0" smtClean="0">
                <a:solidFill>
                  <a:schemeClr val="tx1">
                    <a:tint val="75000"/>
                  </a:schemeClr>
                </a:solidFill>
              </a:rPr>
              <a:t>Bullet point 1</a:t>
            </a:r>
          </a:p>
        </p:txBody>
      </p:sp>
      <p:sp>
        <p:nvSpPr>
          <p:cNvPr id="10" name="Text Placeholder 9"/>
          <p:cNvSpPr>
            <a:spLocks noGrp="1"/>
          </p:cNvSpPr>
          <p:nvPr>
            <p:ph type="body" sz="quarter" idx="14" hasCustomPrompt="1"/>
          </p:nvPr>
        </p:nvSpPr>
        <p:spPr>
          <a:xfrm>
            <a:off x="457200" y="369888"/>
            <a:ext cx="7026275" cy="863600"/>
          </a:xfrm>
        </p:spPr>
        <p:txBody>
          <a:bodyPr anchor="ctr" anchorCtr="0"/>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kumimoji="0" lang="en-US" sz="3200" b="0" i="0" u="none" strike="noStrike" kern="1200" cap="none" spc="0" normalizeH="0" baseline="0" noProof="0" smtClean="0">
                <a:ln>
                  <a:noFill/>
                </a:ln>
                <a:solidFill>
                  <a:srgbClr val="FF0000"/>
                </a:solidFill>
                <a:effectLst/>
                <a:uLnTx/>
                <a:uFillTx/>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0" i="0" u="none" strike="noStrike" kern="1200" cap="none" spc="0" normalizeH="0" baseline="0" noProof="0" dirty="0" smtClean="0">
                <a:ln>
                  <a:noFill/>
                </a:ln>
                <a:solidFill>
                  <a:srgbClr val="FF0000"/>
                </a:solidFill>
                <a:effectLst/>
                <a:uLnTx/>
                <a:uFillTx/>
                <a:latin typeface="+mj-lt"/>
                <a:ea typeface="+mj-ea"/>
                <a:cs typeface="+mj-cs"/>
              </a:rPr>
              <a:t>Main Title Goes Here</a:t>
            </a: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93667251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83130484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3173462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1756645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4292307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1703987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2402175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ABD527-9A4C-4C9A-9F5C-87060C067E7B}" type="datetimeFigureOut">
              <a:rPr lang="en-GB" smtClean="0"/>
              <a:pPr/>
              <a:t>11/01/2013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62802E3-BBD8-448A-A8C9-4BE3A2980F8E}" type="slidenum">
              <a:rPr lang="en-GB" smtClean="0"/>
              <a:pPr/>
              <a:t>‹#›</a:t>
            </a:fld>
            <a:endParaRPr lang="en-GB" dirty="0"/>
          </a:p>
        </p:txBody>
      </p:sp>
    </p:spTree>
    <p:extLst>
      <p:ext uri="{BB962C8B-B14F-4D97-AF65-F5344CB8AC3E}">
        <p14:creationId xmlns:p14="http://schemas.microsoft.com/office/powerpoint/2010/main" val="90979491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ABD527-9A4C-4C9A-9F5C-87060C067E7B}" type="datetimeFigureOut">
              <a:rPr lang="en-GB" smtClean="0"/>
              <a:pPr/>
              <a:t>11/01/2013</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2802E3-BBD8-448A-A8C9-4BE3A2980F8E}" type="slidenum">
              <a:rPr lang="en-GB" smtClean="0"/>
              <a:pPr/>
              <a:t>‹#›</a:t>
            </a:fld>
            <a:endParaRPr lang="en-GB" dirty="0"/>
          </a:p>
        </p:txBody>
      </p:sp>
      <p:pic>
        <p:nvPicPr>
          <p:cNvPr id="7" name="Picture 2"/>
          <p:cNvPicPr>
            <a:picLocks noChangeAspect="1" noChangeArrowheads="1"/>
          </p:cNvPicPr>
          <p:nvPr userDrawn="1"/>
        </p:nvPicPr>
        <p:blipFill>
          <a:blip r:embed="rId14"/>
          <a:srcRect/>
          <a:stretch>
            <a:fillRect/>
          </a:stretch>
        </p:blipFill>
        <p:spPr bwMode="auto">
          <a:xfrm>
            <a:off x="0" y="1330037"/>
            <a:ext cx="9145588" cy="79375"/>
          </a:xfrm>
          <a:prstGeom prst="rect">
            <a:avLst/>
          </a:prstGeom>
          <a:noFill/>
          <a:ln w="9525">
            <a:noFill/>
            <a:miter lim="800000"/>
            <a:headEnd/>
            <a:tailEnd/>
          </a:ln>
          <a:effectLst/>
        </p:spPr>
      </p:pic>
      <p:pic>
        <p:nvPicPr>
          <p:cNvPr id="8" name="Picture 7" descr="CR-logo_shadow.png"/>
          <p:cNvPicPr>
            <a:picLocks noChangeAspect="1"/>
          </p:cNvPicPr>
          <p:nvPr userDrawn="1"/>
        </p:nvPicPr>
        <p:blipFill>
          <a:blip r:embed="rId15"/>
          <a:stretch>
            <a:fillRect/>
          </a:stretch>
        </p:blipFill>
        <p:spPr>
          <a:xfrm>
            <a:off x="7483676" y="155865"/>
            <a:ext cx="1203124" cy="1174172"/>
          </a:xfrm>
          <a:prstGeom prst="rect">
            <a:avLst/>
          </a:prstGeom>
        </p:spPr>
      </p:pic>
    </p:spTree>
    <p:extLst>
      <p:ext uri="{BB962C8B-B14F-4D97-AF65-F5344CB8AC3E}">
        <p14:creationId xmlns:p14="http://schemas.microsoft.com/office/powerpoint/2010/main" val="232888963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9.jpe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vmlDrawing" Target="../drawings/vmlDrawing1.vml"/><Relationship Id="rId5" Type="http://schemas.openxmlformats.org/officeDocument/2006/relationships/image" Target="../media/image25.emf"/><Relationship Id="rId4" Type="http://schemas.openxmlformats.org/officeDocument/2006/relationships/package" Target="../embeddings/Microsoft_Word_Document1.docx"/></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29.jpeg"/></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37.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39.jpeg"/></Relationships>
</file>

<file path=ppt/slides/_rels/slide3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42.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3.jpe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hyperlink" Target="http://www.openstreetmap.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331173" y="2456761"/>
            <a:ext cx="8485003" cy="3679634"/>
          </a:xfrm>
          <a:prstGeom prst="rect">
            <a:avLst/>
          </a:prstGeom>
        </p:spPr>
        <p:txBody>
          <a:bodyPr anchor="t">
            <a:normAutofit/>
          </a:bodyPr>
          <a:lstStyle/>
          <a:p>
            <a:pPr lvl="0" algn="ctr">
              <a:spcBef>
                <a:spcPct val="0"/>
              </a:spcBef>
              <a:defRPr/>
            </a:pPr>
            <a:r>
              <a:rPr lang="en-US" sz="4400" b="1" dirty="0" smtClean="0">
                <a:solidFill>
                  <a:srgbClr val="FF0000"/>
                </a:solidFill>
              </a:rPr>
              <a:t>Consequences of </a:t>
            </a:r>
            <a:br>
              <a:rPr lang="en-US" sz="4400" b="1" dirty="0" smtClean="0">
                <a:solidFill>
                  <a:srgbClr val="FF0000"/>
                </a:solidFill>
              </a:rPr>
            </a:br>
            <a:r>
              <a:rPr lang="en-US" sz="4400" b="1" dirty="0" smtClean="0">
                <a:solidFill>
                  <a:srgbClr val="FF0000"/>
                </a:solidFill>
              </a:rPr>
              <a:t>rapid urbanisation</a:t>
            </a:r>
          </a:p>
          <a:p>
            <a:pPr marL="342900" marR="0" lvl="0" indent="-342900" algn="ctr" defTabSz="457200" rtl="0" eaLnBrk="1" fontAlgn="auto" latinLnBrk="0" hangingPunct="1">
              <a:lnSpc>
                <a:spcPct val="100000"/>
              </a:lnSpc>
              <a:spcBef>
                <a:spcPct val="20000"/>
              </a:spcBef>
              <a:spcAft>
                <a:spcPts val="0"/>
              </a:spcAft>
              <a:buClrTx/>
              <a:buSzTx/>
              <a:tabLst/>
              <a:defRPr/>
            </a:pPr>
            <a:endParaRPr lang="en-US" sz="2700" dirty="0" smtClean="0">
              <a:solidFill>
                <a:schemeClr val="tx1">
                  <a:tint val="75000"/>
                </a:schemeClr>
              </a:solidFill>
            </a:endParaRPr>
          </a:p>
          <a:p>
            <a:pPr marL="342900" marR="0" lvl="0" indent="-342900" algn="ctr" defTabSz="457200" rtl="0" eaLnBrk="1" fontAlgn="auto" latinLnBrk="0" hangingPunct="1">
              <a:lnSpc>
                <a:spcPct val="100000"/>
              </a:lnSpc>
              <a:spcBef>
                <a:spcPct val="20000"/>
              </a:spcBef>
              <a:spcAft>
                <a:spcPts val="0"/>
              </a:spcAft>
              <a:buClrTx/>
              <a:buSzTx/>
              <a:tabLst/>
              <a:defRPr/>
            </a:pPr>
            <a:r>
              <a:rPr lang="en-US" sz="2700" dirty="0" smtClean="0">
                <a:solidFill>
                  <a:srgbClr val="404040"/>
                </a:solidFill>
              </a:rPr>
              <a:t>Key Stage 3</a:t>
            </a:r>
            <a:endParaRPr lang="en-US" sz="2700" dirty="0" smtClean="0">
              <a:solidFill>
                <a:schemeClr val="tx1">
                  <a:tint val="75000"/>
                </a:schemeClr>
              </a:solidFill>
            </a:endParaRPr>
          </a:p>
        </p:txBody>
      </p:sp>
      <p:sp>
        <p:nvSpPr>
          <p:cNvPr id="5" name="TextBox 4"/>
          <p:cNvSpPr txBox="1"/>
          <p:nvPr/>
        </p:nvSpPr>
        <p:spPr>
          <a:xfrm>
            <a:off x="408776" y="6433582"/>
            <a:ext cx="8407400" cy="215444"/>
          </a:xfrm>
          <a:prstGeom prst="rect">
            <a:avLst/>
          </a:prstGeom>
          <a:noFill/>
        </p:spPr>
        <p:txBody>
          <a:bodyPr wrap="square" rtlCol="0">
            <a:spAutoFit/>
          </a:bodyPr>
          <a:lstStyle/>
          <a:p>
            <a:pPr algn="ctr"/>
            <a:r>
              <a:rPr lang="en-GB" sz="800" dirty="0" smtClean="0"/>
              <a:t>Comic Relief registered charity 326568 (England/Wales); SC039730 (Scotland). </a:t>
            </a:r>
            <a:endParaRPr lang="en-GB" sz="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Nairobi</a:t>
            </a:r>
            <a:endParaRPr lang="en-US" dirty="0"/>
          </a:p>
        </p:txBody>
      </p:sp>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818438" y="1627963"/>
            <a:ext cx="7534501" cy="5004258"/>
          </a:xfrm>
          <a:prstGeom prst="rect">
            <a:avLst/>
          </a:prstGeom>
          <a:ln>
            <a:noFill/>
          </a:ln>
          <a:effectLst>
            <a:softEdge rad="112500"/>
          </a:effectLst>
        </p:spPr>
      </p:pic>
    </p:spTree>
    <p:extLst>
      <p:ext uri="{BB962C8B-B14F-4D97-AF65-F5344CB8AC3E}">
        <p14:creationId xmlns:p14="http://schemas.microsoft.com/office/powerpoint/2010/main" val="1223016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Why do people migrate? </a:t>
            </a:r>
            <a:endParaRPr lang="en-US" dirty="0"/>
          </a:p>
        </p:txBody>
      </p:sp>
      <p:pic>
        <p:nvPicPr>
          <p:cNvPr id="4" name="Content Placeholder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28800"/>
            <a:ext cx="4536504" cy="3021312"/>
          </a:xfrm>
          <a:prstGeom prst="rect">
            <a:avLst/>
          </a:prstGeom>
          <a:ln>
            <a:noFill/>
          </a:ln>
          <a:effectLst>
            <a:softEdge rad="112500"/>
          </a:effectLst>
        </p:spPr>
      </p:pic>
      <p:pic>
        <p:nvPicPr>
          <p:cNvPr id="5" name="Content Placeholder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8454" y="1648575"/>
            <a:ext cx="4484560" cy="2986718"/>
          </a:xfrm>
          <a:prstGeom prst="rect">
            <a:avLst/>
          </a:prstGeom>
          <a:ln>
            <a:noFill/>
          </a:ln>
          <a:effectLst>
            <a:softEdge rad="112500"/>
          </a:effectLst>
        </p:spPr>
      </p:pic>
      <p:sp>
        <p:nvSpPr>
          <p:cNvPr id="6" name="Down Arrow 5"/>
          <p:cNvSpPr/>
          <p:nvPr/>
        </p:nvSpPr>
        <p:spPr>
          <a:xfrm>
            <a:off x="1080120" y="4725143"/>
            <a:ext cx="2376264" cy="1368152"/>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Up Arrow 6"/>
          <p:cNvSpPr/>
          <p:nvPr/>
        </p:nvSpPr>
        <p:spPr>
          <a:xfrm>
            <a:off x="5685908" y="4762262"/>
            <a:ext cx="2232248" cy="1368152"/>
          </a:xfrm>
          <a:prstGeom prs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p:cNvSpPr txBox="1"/>
          <p:nvPr/>
        </p:nvSpPr>
        <p:spPr>
          <a:xfrm>
            <a:off x="1691680" y="5301208"/>
            <a:ext cx="1152128" cy="646331"/>
          </a:xfrm>
          <a:prstGeom prst="rect">
            <a:avLst/>
          </a:prstGeom>
          <a:noFill/>
        </p:spPr>
        <p:txBody>
          <a:bodyPr wrap="square" rtlCol="0">
            <a:spAutoFit/>
          </a:bodyPr>
          <a:lstStyle/>
          <a:p>
            <a:pPr algn="ctr"/>
            <a:r>
              <a:rPr lang="en-GB" sz="3600" dirty="0" smtClean="0"/>
              <a:t>Push </a:t>
            </a:r>
            <a:endParaRPr lang="en-GB" sz="3600" dirty="0"/>
          </a:p>
        </p:txBody>
      </p:sp>
      <p:sp>
        <p:nvSpPr>
          <p:cNvPr id="9" name="TextBox 8"/>
          <p:cNvSpPr txBox="1"/>
          <p:nvPr/>
        </p:nvSpPr>
        <p:spPr>
          <a:xfrm>
            <a:off x="6300192" y="5409219"/>
            <a:ext cx="1080120" cy="646331"/>
          </a:xfrm>
          <a:prstGeom prst="rect">
            <a:avLst/>
          </a:prstGeom>
          <a:noFill/>
        </p:spPr>
        <p:txBody>
          <a:bodyPr wrap="square" rtlCol="0">
            <a:spAutoFit/>
          </a:bodyPr>
          <a:lstStyle/>
          <a:p>
            <a:pPr algn="ctr"/>
            <a:r>
              <a:rPr lang="en-GB" sz="3600" dirty="0" smtClean="0"/>
              <a:t>Pull</a:t>
            </a:r>
            <a:endParaRPr lang="en-GB" sz="3600" dirty="0"/>
          </a:p>
        </p:txBody>
      </p:sp>
      <p:sp>
        <p:nvSpPr>
          <p:cNvPr id="2" name="TextBox 1"/>
          <p:cNvSpPr txBox="1"/>
          <p:nvPr/>
        </p:nvSpPr>
        <p:spPr>
          <a:xfrm>
            <a:off x="1918494" y="1660036"/>
            <a:ext cx="698500" cy="369332"/>
          </a:xfrm>
          <a:prstGeom prst="rect">
            <a:avLst/>
          </a:prstGeom>
          <a:noFill/>
        </p:spPr>
        <p:txBody>
          <a:bodyPr wrap="square" rtlCol="0">
            <a:spAutoFit/>
          </a:bodyPr>
          <a:lstStyle/>
          <a:p>
            <a:r>
              <a:rPr lang="en-GB" b="1" dirty="0" err="1" smtClean="0"/>
              <a:t>Wajir</a:t>
            </a:r>
            <a:endParaRPr lang="en-GB" b="1" dirty="0"/>
          </a:p>
        </p:txBody>
      </p:sp>
      <p:sp>
        <p:nvSpPr>
          <p:cNvPr id="10" name="TextBox 9"/>
          <p:cNvSpPr txBox="1"/>
          <p:nvPr/>
        </p:nvSpPr>
        <p:spPr>
          <a:xfrm>
            <a:off x="6481484" y="1690808"/>
            <a:ext cx="898828" cy="369332"/>
          </a:xfrm>
          <a:prstGeom prst="rect">
            <a:avLst/>
          </a:prstGeom>
          <a:noFill/>
        </p:spPr>
        <p:txBody>
          <a:bodyPr wrap="square" rtlCol="0">
            <a:spAutoFit/>
          </a:bodyPr>
          <a:lstStyle/>
          <a:p>
            <a:r>
              <a:rPr lang="en-GB" b="1" dirty="0" smtClean="0"/>
              <a:t>Nairobi</a:t>
            </a:r>
            <a:endParaRPr lang="en-GB" b="1" dirty="0"/>
          </a:p>
        </p:txBody>
      </p:sp>
    </p:spTree>
    <p:extLst>
      <p:ext uri="{BB962C8B-B14F-4D97-AF65-F5344CB8AC3E}">
        <p14:creationId xmlns:p14="http://schemas.microsoft.com/office/powerpoint/2010/main" val="35164516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Push factors</a:t>
            </a:r>
            <a:endParaRPr lang="en-US" dirty="0"/>
          </a:p>
        </p:txBody>
      </p:sp>
      <p:pic>
        <p:nvPicPr>
          <p:cNvPr id="5" name="Content Placeholder 3"/>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1856656" y="1556916"/>
            <a:ext cx="6696543" cy="4473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3575" y="4077196"/>
            <a:ext cx="2022024" cy="2559524"/>
          </a:xfrm>
          <a:prstGeom prst="rect">
            <a:avLst/>
          </a:prstGeom>
        </p:spPr>
      </p:pic>
    </p:spTree>
    <p:extLst>
      <p:ext uri="{BB962C8B-B14F-4D97-AF65-F5344CB8AC3E}">
        <p14:creationId xmlns:p14="http://schemas.microsoft.com/office/powerpoint/2010/main" val="33067705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Pull factors</a:t>
            </a:r>
            <a:endParaRPr lang="en-US" dirty="0"/>
          </a:p>
        </p:txBody>
      </p:sp>
      <p:pic>
        <p:nvPicPr>
          <p:cNvPr id="8" name="Content Placeholder 5"/>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1418814" y="1485900"/>
            <a:ext cx="6814371" cy="4525963"/>
          </a:xfrm>
          <a:prstGeom prst="rect">
            <a:avLst/>
          </a:prstGeom>
        </p:spPr>
      </p:pic>
      <p:pic>
        <p:nvPicPr>
          <p:cNvPr id="9"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775" y="4089896"/>
            <a:ext cx="2022024" cy="2559524"/>
          </a:xfrm>
          <a:prstGeom prst="rect">
            <a:avLst/>
          </a:prstGeom>
        </p:spPr>
      </p:pic>
    </p:spTree>
    <p:extLst>
      <p:ext uri="{BB962C8B-B14F-4D97-AF65-F5344CB8AC3E}">
        <p14:creationId xmlns:p14="http://schemas.microsoft.com/office/powerpoint/2010/main" val="2690509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Rural to urban – reasons for moving</a:t>
            </a:r>
            <a:endParaRPr lang="en-US" dirty="0"/>
          </a:p>
        </p:txBody>
      </p:sp>
      <p:graphicFrame>
        <p:nvGraphicFramePr>
          <p:cNvPr id="6" name="Content Placeholder 4"/>
          <p:cNvGraphicFramePr>
            <a:graphicFrameLocks noGrp="1"/>
          </p:cNvGraphicFramePr>
          <p:nvPr>
            <p:ph idx="4294967295"/>
            <p:extLst>
              <p:ext uri="{D42A27DB-BD31-4B8C-83A1-F6EECF244321}">
                <p14:modId xmlns:p14="http://schemas.microsoft.com/office/powerpoint/2010/main" val="2421228273"/>
              </p:ext>
            </p:extLst>
          </p:nvPr>
        </p:nvGraphicFramePr>
        <p:xfrm>
          <a:off x="611559" y="1532224"/>
          <a:ext cx="7776865" cy="5055608"/>
        </p:xfrm>
        <a:graphic>
          <a:graphicData uri="http://schemas.openxmlformats.org/drawingml/2006/table">
            <a:tbl>
              <a:tblPr firstRow="1" firstCol="1" bandRow="1"/>
              <a:tblGrid>
                <a:gridCol w="687036"/>
                <a:gridCol w="3342673"/>
                <a:gridCol w="3747156"/>
              </a:tblGrid>
              <a:tr h="2208917">
                <a:tc>
                  <a:txBody>
                    <a:bodyPr/>
                    <a:lstStyle/>
                    <a:p>
                      <a:pPr marL="71755" marR="71755" algn="ctr">
                        <a:lnSpc>
                          <a:spcPct val="115000"/>
                        </a:lnSpc>
                        <a:spcAft>
                          <a:spcPts val="0"/>
                        </a:spcAft>
                      </a:pPr>
                      <a:r>
                        <a:rPr lang="en-GB" sz="2000" b="1" dirty="0" smtClean="0">
                          <a:effectLst/>
                          <a:latin typeface="Arial" pitchFamily="34" charset="0"/>
                          <a:ea typeface="Calibri"/>
                          <a:cs typeface="Arial" pitchFamily="34" charset="0"/>
                        </a:rPr>
                        <a:t>Negative</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b="1" dirty="0">
                          <a:effectLst/>
                          <a:latin typeface="Arial" pitchFamily="34" charset="0"/>
                          <a:ea typeface="Calibri"/>
                          <a:cs typeface="Arial" pitchFamily="34" charset="0"/>
                        </a:rPr>
                        <a:t> </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b="1" dirty="0">
                          <a:effectLst/>
                          <a:latin typeface="Arial" pitchFamily="34" charset="0"/>
                          <a:ea typeface="Calibri"/>
                          <a:cs typeface="Arial" pitchFamily="34" charset="0"/>
                        </a:rPr>
                        <a:t> </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b="1" dirty="0">
                          <a:effectLst/>
                          <a:latin typeface="Arial" pitchFamily="34" charset="0"/>
                          <a:ea typeface="Calibri"/>
                          <a:cs typeface="Arial" pitchFamily="34" charset="0"/>
                        </a:rPr>
                        <a:t> </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b="1" dirty="0">
                          <a:effectLst/>
                          <a:latin typeface="Arial" pitchFamily="34" charset="0"/>
                          <a:ea typeface="Calibri"/>
                          <a:cs typeface="Arial" pitchFamily="34" charset="0"/>
                        </a:rPr>
                        <a:t> </a:t>
                      </a:r>
                      <a:endParaRPr lang="en-GB" sz="2000" dirty="0">
                        <a:effectLst/>
                        <a:latin typeface="Arial" pitchFamily="34" charset="0"/>
                        <a:ea typeface="Calibri"/>
                        <a:cs typeface="Arial" pitchFamily="34" charset="0"/>
                      </a:endParaRPr>
                    </a:p>
                  </a:txBody>
                  <a:tcPr marL="60445" marR="60445" marT="0" marB="0" vert="vert27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nSpc>
                          <a:spcPct val="115000"/>
                        </a:lnSpc>
                        <a:spcAft>
                          <a:spcPts val="0"/>
                        </a:spcAft>
                      </a:pPr>
                      <a:r>
                        <a:rPr lang="en-GB" sz="1000" dirty="0">
                          <a:effectLst/>
                          <a:latin typeface="Calibri"/>
                          <a:ea typeface="Calibri"/>
                          <a:cs typeface="Times New Roman"/>
                        </a:rPr>
                        <a:t> </a:t>
                      </a: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426708">
                <a:tc>
                  <a:txBody>
                    <a:bodyPr/>
                    <a:lstStyle/>
                    <a:p>
                      <a:pPr marL="71755" marR="71755" algn="ctr">
                        <a:lnSpc>
                          <a:spcPct val="115000"/>
                        </a:lnSpc>
                        <a:spcAft>
                          <a:spcPts val="0"/>
                        </a:spcAft>
                      </a:pPr>
                      <a:r>
                        <a:rPr lang="en-GB" sz="2000" b="1" dirty="0">
                          <a:effectLst/>
                          <a:latin typeface="Arial" pitchFamily="34" charset="0"/>
                          <a:ea typeface="Calibri"/>
                          <a:cs typeface="Arial" pitchFamily="34" charset="0"/>
                        </a:rPr>
                        <a:t>Positive  </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b="1" dirty="0">
                          <a:effectLst/>
                          <a:latin typeface="Arial" pitchFamily="34" charset="0"/>
                          <a:ea typeface="Calibri"/>
                          <a:cs typeface="Arial" pitchFamily="34" charset="0"/>
                        </a:rPr>
                        <a:t> </a:t>
                      </a:r>
                      <a:endParaRPr lang="en-GB" sz="2000" dirty="0">
                        <a:effectLst/>
                        <a:latin typeface="Arial" pitchFamily="34" charset="0"/>
                        <a:ea typeface="Calibri"/>
                        <a:cs typeface="Arial" pitchFamily="34" charset="0"/>
                      </a:endParaRP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p>
                      <a:pPr marL="71755" marR="71755">
                        <a:lnSpc>
                          <a:spcPct val="115000"/>
                        </a:lnSpc>
                        <a:spcAft>
                          <a:spcPts val="0"/>
                        </a:spcAft>
                      </a:pPr>
                      <a:r>
                        <a:rPr lang="en-GB" sz="2000" dirty="0">
                          <a:effectLst/>
                          <a:latin typeface="Arial" pitchFamily="34" charset="0"/>
                          <a:ea typeface="Calibri"/>
                          <a:cs typeface="Arial" pitchFamily="34" charset="0"/>
                        </a:rPr>
                        <a:t> </a:t>
                      </a:r>
                    </a:p>
                  </a:txBody>
                  <a:tcPr marL="60445" marR="60445" marT="0" marB="0" vert="vert27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p>
                      <a:pPr>
                        <a:lnSpc>
                          <a:spcPct val="115000"/>
                        </a:lnSpc>
                        <a:spcAft>
                          <a:spcPts val="0"/>
                        </a:spcAft>
                      </a:pPr>
                      <a:r>
                        <a:rPr lang="en-GB" sz="1000" dirty="0">
                          <a:effectLst/>
                          <a:latin typeface="Calibri"/>
                          <a:ea typeface="Calibri"/>
                          <a:cs typeface="Times New Roman"/>
                        </a:rPr>
                        <a:t> </a:t>
                      </a: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GB" sz="1000" dirty="0">
                          <a:effectLst/>
                          <a:latin typeface="Calibri"/>
                          <a:ea typeface="Calibri"/>
                          <a:cs typeface="Times New Roman"/>
                        </a:rPr>
                        <a:t> </a:t>
                      </a: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66"/>
                    </a:solidFill>
                  </a:tcPr>
                </a:tc>
              </a:tr>
              <a:tr h="278046">
                <a:tc>
                  <a:txBody>
                    <a:bodyPr/>
                    <a:lstStyle/>
                    <a:p>
                      <a:pPr>
                        <a:lnSpc>
                          <a:spcPct val="115000"/>
                        </a:lnSpc>
                        <a:spcAft>
                          <a:spcPts val="0"/>
                        </a:spcAft>
                      </a:pPr>
                      <a:r>
                        <a:rPr lang="en-GB" sz="1000" dirty="0">
                          <a:effectLst/>
                          <a:latin typeface="Calibri"/>
                          <a:ea typeface="Calibri"/>
                          <a:cs typeface="Times New Roman"/>
                        </a:rPr>
                        <a:t> </a:t>
                      </a: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2000" b="1" dirty="0" smtClean="0">
                          <a:effectLst/>
                          <a:latin typeface="Arial"/>
                          <a:ea typeface="Calibri"/>
                          <a:cs typeface="Times New Roman"/>
                        </a:rPr>
                        <a:t>Wajir </a:t>
                      </a:r>
                      <a:endParaRPr lang="en-GB" sz="2000" b="1" dirty="0">
                        <a:effectLst/>
                        <a:latin typeface="Calibri"/>
                        <a:ea typeface="Calibri"/>
                        <a:cs typeface="Times New Roman"/>
                      </a:endParaRP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2000" b="1" dirty="0" smtClean="0">
                          <a:effectLst/>
                          <a:latin typeface="Arial"/>
                          <a:ea typeface="Calibri"/>
                          <a:cs typeface="Times New Roman"/>
                        </a:rPr>
                        <a:t>Nairobi </a:t>
                      </a:r>
                      <a:endParaRPr lang="en-GB" sz="2000" b="1" dirty="0">
                        <a:effectLst/>
                        <a:latin typeface="Calibri"/>
                        <a:ea typeface="Calibri"/>
                        <a:cs typeface="Times New Roman"/>
                      </a:endParaRPr>
                    </a:p>
                  </a:txBody>
                  <a:tcPr marL="60445" marR="60445"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87210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Wajir county</a:t>
            </a:r>
            <a:endParaRPr lang="en-US"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337169"/>
            <a:ext cx="4123273" cy="5352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8290" y="2161679"/>
            <a:ext cx="3388866" cy="2262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25901" y="3256478"/>
            <a:ext cx="1392390" cy="47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4467970" y="4716661"/>
            <a:ext cx="4572000" cy="1477328"/>
          </a:xfrm>
          <a:prstGeom prst="rect">
            <a:avLst/>
          </a:prstGeom>
        </p:spPr>
        <p:txBody>
          <a:bodyPr>
            <a:spAutoFit/>
          </a:bodyPr>
          <a:lstStyle/>
          <a:p>
            <a:r>
              <a:rPr lang="en-GB" dirty="0" smtClean="0"/>
              <a:t>Wajir is a county in NE Kenya. It has borders with Somalia and Ethiopia. It is mainly a rural area but has one large city called Wajir. The county of Wajir is huge – covering an area half the size of England.</a:t>
            </a:r>
            <a:endParaRPr lang="en-GB" dirty="0"/>
          </a:p>
        </p:txBody>
      </p:sp>
    </p:spTree>
    <p:extLst>
      <p:ext uri="{BB962C8B-B14F-4D97-AF65-F5344CB8AC3E}">
        <p14:creationId xmlns:p14="http://schemas.microsoft.com/office/powerpoint/2010/main" val="32391224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Comparative data: Wajir, Nairobi</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4239399620"/>
              </p:ext>
            </p:extLst>
          </p:nvPr>
        </p:nvGraphicFramePr>
        <p:xfrm>
          <a:off x="457200" y="1739900"/>
          <a:ext cx="6604000" cy="4457700"/>
        </p:xfrm>
        <a:graphic>
          <a:graphicData uri="http://schemas.openxmlformats.org/presentationml/2006/ole">
            <mc:AlternateContent xmlns:mc="http://schemas.openxmlformats.org/markup-compatibility/2006">
              <mc:Choice xmlns:v="urn:schemas-microsoft-com:vml" Requires="v">
                <p:oleObj spid="_x0000_s1136" name="Document" r:id="rId4" imgW="10114441" imgH="6820422" progId="Word.Document.12">
                  <p:embed/>
                </p:oleObj>
              </mc:Choice>
              <mc:Fallback>
                <p:oleObj name="Document" r:id="rId4" imgW="10114441" imgH="6820422" progId="Word.Document.12">
                  <p:embed/>
                  <p:pic>
                    <p:nvPicPr>
                      <p:cNvPr id="0" name=""/>
                      <p:cNvPicPr/>
                      <p:nvPr/>
                    </p:nvPicPr>
                    <p:blipFill>
                      <a:blip r:embed="rId5"/>
                      <a:stretch>
                        <a:fillRect/>
                      </a:stretch>
                    </p:blipFill>
                    <p:spPr>
                      <a:xfrm>
                        <a:off x="457200" y="1739900"/>
                        <a:ext cx="6604000" cy="4457700"/>
                      </a:xfrm>
                      <a:prstGeom prst="rect">
                        <a:avLst/>
                      </a:prstGeom>
                    </p:spPr>
                  </p:pic>
                </p:oleObj>
              </mc:Fallback>
            </mc:AlternateContent>
          </a:graphicData>
        </a:graphic>
      </p:graphicFrame>
    </p:spTree>
    <p:extLst>
      <p:ext uri="{BB962C8B-B14F-4D97-AF65-F5344CB8AC3E}">
        <p14:creationId xmlns:p14="http://schemas.microsoft.com/office/powerpoint/2010/main" val="2954673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Rapid urbanisation causes and effects</a:t>
            </a:r>
            <a:endParaRPr lang="en-US" dirty="0"/>
          </a:p>
        </p:txBody>
      </p:sp>
      <p:pic>
        <p:nvPicPr>
          <p:cNvPr id="5"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971600" y="1844824"/>
            <a:ext cx="3575510" cy="4525963"/>
          </a:xfrm>
          <a:prstGeom prst="rect">
            <a:avLst/>
          </a:prstGeom>
        </p:spPr>
      </p:pic>
    </p:spTree>
    <p:extLst>
      <p:ext uri="{BB962C8B-B14F-4D97-AF65-F5344CB8AC3E}">
        <p14:creationId xmlns:p14="http://schemas.microsoft.com/office/powerpoint/2010/main" val="13542848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Population data</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3365651423"/>
              </p:ext>
            </p:extLst>
          </p:nvPr>
        </p:nvGraphicFramePr>
        <p:xfrm>
          <a:off x="4686300" y="1976265"/>
          <a:ext cx="3960440" cy="4176462"/>
        </p:xfrm>
        <a:graphic>
          <a:graphicData uri="http://schemas.openxmlformats.org/drawingml/2006/table">
            <a:tbl>
              <a:tblPr firstRow="1" firstCol="1" bandRow="1">
                <a:tableStyleId>{5C22544A-7EE6-4342-B048-85BDC9FD1C3A}</a:tableStyleId>
              </a:tblPr>
              <a:tblGrid>
                <a:gridCol w="720081"/>
                <a:gridCol w="720081"/>
                <a:gridCol w="792087"/>
                <a:gridCol w="216024"/>
                <a:gridCol w="648072"/>
                <a:gridCol w="864095"/>
              </a:tblGrid>
              <a:tr h="591009">
                <a:tc gridSpan="6">
                  <a:txBody>
                    <a:bodyPr/>
                    <a:lstStyle/>
                    <a:p>
                      <a:pPr algn="ctr">
                        <a:lnSpc>
                          <a:spcPct val="115000"/>
                        </a:lnSpc>
                        <a:spcAft>
                          <a:spcPts val="0"/>
                        </a:spcAft>
                      </a:pPr>
                      <a:r>
                        <a:rPr lang="en-GB" sz="1600" dirty="0">
                          <a:effectLst/>
                        </a:rPr>
                        <a:t>Nairobi county 2010</a:t>
                      </a:r>
                      <a:endParaRPr lang="en-GB" sz="1100" dirty="0">
                        <a:effectLst/>
                      </a:endParaRPr>
                    </a:p>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solidFill>
                      <a:srgbClr val="178DFF"/>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r>
              <a:tr h="827413">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Female ‘000</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Female  as % of total</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Male ‘000</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Male as % of total</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0-10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353</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11.2</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351</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11.1</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11-20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281</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8.9</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236</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7.5</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21-30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494</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15.7</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446</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14.2</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31-40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237</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7.5</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317</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10.1</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41-50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99</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3.1</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155</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4.9</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51-60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40</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1.2</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66</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2.1</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61-70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16</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0.5</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22</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0.7</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71-80</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7</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0.2</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7</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0.2</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81+</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5</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0.1</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3</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0.1</a:t>
                      </a:r>
                      <a:endParaRPr lang="en-GB" sz="1100" dirty="0">
                        <a:effectLst/>
                        <a:latin typeface="Calibri"/>
                        <a:ea typeface="Calibri"/>
                        <a:cs typeface="Times New Roman"/>
                      </a:endParaRPr>
                    </a:p>
                  </a:txBody>
                  <a:tcPr marL="68580" marR="68580" marT="0" marB="0"/>
                </a:tc>
              </a:tr>
              <a:tr h="275804">
                <a:tc>
                  <a:txBody>
                    <a:bodyPr/>
                    <a:lstStyle/>
                    <a:p>
                      <a:pPr algn="ctr">
                        <a:lnSpc>
                          <a:spcPct val="115000"/>
                        </a:lnSpc>
                        <a:spcAft>
                          <a:spcPts val="0"/>
                        </a:spcAft>
                      </a:pPr>
                      <a:r>
                        <a:rPr lang="en-GB" sz="1400" dirty="0">
                          <a:effectLst/>
                        </a:rPr>
                        <a:t>total</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1532</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48.4</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1603</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50.9</a:t>
                      </a:r>
                      <a:endParaRPr lang="en-GB" sz="1100" dirty="0">
                        <a:effectLst/>
                        <a:latin typeface="Calibri"/>
                        <a:ea typeface="Calibri"/>
                        <a:cs typeface="Times New Roman"/>
                      </a:endParaRPr>
                    </a:p>
                  </a:txBody>
                  <a:tcPr marL="68580" marR="68580" marT="0" marB="0"/>
                </a:tc>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4199997199"/>
              </p:ext>
            </p:extLst>
          </p:nvPr>
        </p:nvGraphicFramePr>
        <p:xfrm>
          <a:off x="556320" y="1963564"/>
          <a:ext cx="3888432" cy="4190388"/>
        </p:xfrm>
        <a:graphic>
          <a:graphicData uri="http://schemas.openxmlformats.org/drawingml/2006/table">
            <a:tbl>
              <a:tblPr firstRow="1" firstCol="1" bandRow="1">
                <a:tableStyleId>{5C22544A-7EE6-4342-B048-85BDC9FD1C3A}</a:tableStyleId>
              </a:tblPr>
              <a:tblGrid>
                <a:gridCol w="725151"/>
                <a:gridCol w="737829"/>
                <a:gridCol w="822732"/>
                <a:gridCol w="162560"/>
                <a:gridCol w="576064"/>
                <a:gridCol w="864096"/>
              </a:tblGrid>
              <a:tr h="360041">
                <a:tc gridSpan="6">
                  <a:txBody>
                    <a:bodyPr/>
                    <a:lstStyle/>
                    <a:p>
                      <a:pPr algn="ctr">
                        <a:lnSpc>
                          <a:spcPct val="115000"/>
                        </a:lnSpc>
                        <a:spcAft>
                          <a:spcPts val="0"/>
                        </a:spcAft>
                      </a:pPr>
                      <a:r>
                        <a:rPr lang="en-GB" sz="1800" dirty="0">
                          <a:effectLst/>
                        </a:rPr>
                        <a:t>Wajir county 2010</a:t>
                      </a:r>
                      <a:endParaRPr lang="en-GB" sz="1100" dirty="0">
                        <a:effectLst/>
                      </a:endParaRPr>
                    </a:p>
                    <a:p>
                      <a:pPr algn="ctr">
                        <a:lnSpc>
                          <a:spcPct val="115000"/>
                        </a:lnSpc>
                        <a:spcAft>
                          <a:spcPts val="0"/>
                        </a:spcAft>
                      </a:pPr>
                      <a:r>
                        <a:rPr lang="en-GB" sz="1800" dirty="0">
                          <a:effectLst/>
                        </a:rPr>
                        <a:t> </a:t>
                      </a:r>
                      <a:endParaRPr lang="en-GB" sz="1100" dirty="0">
                        <a:effectLst/>
                        <a:latin typeface="Calibri"/>
                        <a:ea typeface="Calibri"/>
                        <a:cs typeface="Times New Roman"/>
                      </a:endParaRPr>
                    </a:p>
                  </a:txBody>
                  <a:tcPr marL="68580" marR="68580" marT="0" marB="0">
                    <a:solidFill>
                      <a:srgbClr val="178DFF"/>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r>
              <a:tr h="582293">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solidFill>
                      <a:srgbClr val="178DFF"/>
                    </a:solidFill>
                  </a:tcPr>
                </a:tc>
                <a:tc>
                  <a:txBody>
                    <a:bodyPr/>
                    <a:lstStyle/>
                    <a:p>
                      <a:pPr algn="ctr">
                        <a:lnSpc>
                          <a:spcPct val="115000"/>
                        </a:lnSpc>
                        <a:spcAft>
                          <a:spcPts val="0"/>
                        </a:spcAft>
                      </a:pPr>
                      <a:r>
                        <a:rPr lang="en-GB" sz="1400" dirty="0">
                          <a:effectLst/>
                        </a:rPr>
                        <a:t>Female ‘000</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Female  as % of total</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Male ‘000</a:t>
                      </a:r>
                      <a:endParaRPr lang="en-GB" sz="1100" dirty="0">
                        <a:effectLst/>
                        <a:latin typeface="Calibri"/>
                        <a:ea typeface="Calibri"/>
                        <a:cs typeface="Times New Roman"/>
                      </a:endParaRPr>
                    </a:p>
                  </a:txBody>
                  <a:tcPr marL="68580" marR="68580" marT="0" marB="0"/>
                </a:tc>
                <a:tc>
                  <a:txBody>
                    <a:bodyPr/>
                    <a:lstStyle/>
                    <a:p>
                      <a:pPr algn="ctr">
                        <a:lnSpc>
                          <a:spcPct val="115000"/>
                        </a:lnSpc>
                        <a:spcAft>
                          <a:spcPts val="0"/>
                        </a:spcAft>
                      </a:pPr>
                      <a:r>
                        <a:rPr lang="en-GB" sz="1400" dirty="0">
                          <a:effectLst/>
                        </a:rPr>
                        <a:t>Male as % of total</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0-10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102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15</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114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17.2</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11-20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86</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13</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125</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18.9</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21-30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40</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6</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44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6.7</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31-40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34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5.2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27</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4</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41-50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19</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2.8</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24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3.6</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51-60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8</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2.1</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61-70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0.6</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8</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1.2</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71-80</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3</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0.4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4</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0.6</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81+</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0.3</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0.3</a:t>
                      </a:r>
                      <a:endParaRPr lang="en-GB" sz="1100" dirty="0">
                        <a:effectLst/>
                        <a:latin typeface="Calibri"/>
                        <a:ea typeface="Calibri"/>
                        <a:cs typeface="Times New Roman"/>
                      </a:endParaRPr>
                    </a:p>
                  </a:txBody>
                  <a:tcPr marL="68580" marR="68580" marT="0" marB="0"/>
                </a:tc>
              </a:tr>
              <a:tr h="282336">
                <a:tc>
                  <a:txBody>
                    <a:bodyPr/>
                    <a:lstStyle/>
                    <a:p>
                      <a:pPr algn="l">
                        <a:lnSpc>
                          <a:spcPct val="115000"/>
                        </a:lnSpc>
                        <a:spcAft>
                          <a:spcPts val="0"/>
                        </a:spcAft>
                      </a:pPr>
                      <a:r>
                        <a:rPr lang="en-GB" sz="1400" dirty="0">
                          <a:effectLst/>
                        </a:rPr>
                        <a:t>Total</a:t>
                      </a:r>
                      <a:endParaRPr lang="en-GB" sz="1100" dirty="0">
                        <a:effectLst/>
                        <a:latin typeface="Calibri"/>
                        <a:ea typeface="Calibri"/>
                        <a:cs typeface="Times New Roman"/>
                      </a:endParaRPr>
                    </a:p>
                  </a:txBody>
                  <a:tcPr marL="68580" marR="68580" marT="0" marB="0">
                    <a:solidFill>
                      <a:srgbClr val="178DFF"/>
                    </a:solidFill>
                  </a:tcPr>
                </a:tc>
                <a:tc>
                  <a:txBody>
                    <a:bodyPr/>
                    <a:lstStyle/>
                    <a:p>
                      <a:pPr algn="l">
                        <a:lnSpc>
                          <a:spcPct val="115000"/>
                        </a:lnSpc>
                        <a:spcAft>
                          <a:spcPts val="0"/>
                        </a:spcAft>
                      </a:pPr>
                      <a:r>
                        <a:rPr lang="en-GB" sz="1400" dirty="0">
                          <a:effectLst/>
                        </a:rPr>
                        <a:t>298</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44.5</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 </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362</a:t>
                      </a:r>
                      <a:endParaRPr lang="en-GB" sz="1100" dirty="0">
                        <a:effectLst/>
                        <a:latin typeface="Calibri"/>
                        <a:ea typeface="Calibri"/>
                        <a:cs typeface="Times New Roman"/>
                      </a:endParaRPr>
                    </a:p>
                  </a:txBody>
                  <a:tcPr marL="68580" marR="68580" marT="0" marB="0"/>
                </a:tc>
                <a:tc>
                  <a:txBody>
                    <a:bodyPr/>
                    <a:lstStyle/>
                    <a:p>
                      <a:pPr algn="l">
                        <a:lnSpc>
                          <a:spcPct val="115000"/>
                        </a:lnSpc>
                        <a:spcAft>
                          <a:spcPts val="0"/>
                        </a:spcAft>
                      </a:pPr>
                      <a:r>
                        <a:rPr lang="en-GB" sz="1400" dirty="0">
                          <a:effectLst/>
                        </a:rPr>
                        <a:t>54.4</a:t>
                      </a:r>
                      <a:endParaRPr lang="en-GB" sz="1100" dirty="0">
                        <a:effectLst/>
                        <a:latin typeface="Calibri"/>
                        <a:ea typeface="Calibri"/>
                        <a:cs typeface="Times New Roman"/>
                      </a:endParaRPr>
                    </a:p>
                  </a:txBody>
                  <a:tcPr marL="68580" marR="68580" marT="0" marB="0"/>
                </a:tc>
              </a:tr>
            </a:tbl>
          </a:graphicData>
        </a:graphic>
      </p:graphicFrame>
    </p:spTree>
    <p:extLst>
      <p:ext uri="{BB962C8B-B14F-4D97-AF65-F5344CB8AC3E}">
        <p14:creationId xmlns:p14="http://schemas.microsoft.com/office/powerpoint/2010/main" val="17982851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Dennis</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94530" y="1676400"/>
            <a:ext cx="3306549" cy="4978400"/>
          </a:xfrm>
          <a:prstGeom prst="rect">
            <a:avLst/>
          </a:prstGeom>
        </p:spPr>
      </p:pic>
    </p:spTree>
    <p:extLst>
      <p:ext uri="{BB962C8B-B14F-4D97-AF65-F5344CB8AC3E}">
        <p14:creationId xmlns:p14="http://schemas.microsoft.com/office/powerpoint/2010/main" val="3431567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22927" y="263904"/>
            <a:ext cx="8493250" cy="901508"/>
          </a:xfrm>
          <a:prstGeom prst="rect">
            <a:avLst/>
          </a:prstGeom>
        </p:spPr>
        <p:txBody>
          <a:bodyPr anchor="ct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smtClean="0">
                <a:ln>
                  <a:noFill/>
                </a:ln>
                <a:solidFill>
                  <a:srgbClr val="FF0000"/>
                </a:solidFill>
                <a:effectLst/>
                <a:uLnTx/>
                <a:uFillTx/>
                <a:latin typeface="+mj-lt"/>
                <a:ea typeface="+mj-ea"/>
                <a:cs typeface="+mj-cs"/>
              </a:rPr>
              <a:t>Half the world live in cities</a:t>
            </a:r>
            <a:endParaRPr kumimoji="0" lang="en-US" sz="3200" b="0" i="0" u="none" strike="noStrike" kern="1200" cap="none" spc="0" normalizeH="0" baseline="0" noProof="0" dirty="0">
              <a:ln>
                <a:noFill/>
              </a:ln>
              <a:solidFill>
                <a:srgbClr val="FF0000"/>
              </a:solidFill>
              <a:effectLst/>
              <a:uLnTx/>
              <a:uFillTx/>
              <a:latin typeface="+mj-lt"/>
              <a:ea typeface="+mj-ea"/>
              <a:cs typeface="+mj-cs"/>
            </a:endParaRPr>
          </a:p>
        </p:txBody>
      </p:sp>
      <p:sp>
        <p:nvSpPr>
          <p:cNvPr id="4" name="Content Placeholder 1"/>
          <p:cNvSpPr>
            <a:spLocks noGrp="1"/>
          </p:cNvSpPr>
          <p:nvPr>
            <p:ph sz="quarter" idx="13"/>
          </p:nvPr>
        </p:nvSpPr>
        <p:spPr>
          <a:xfrm>
            <a:off x="457200" y="1763866"/>
            <a:ext cx="8229600" cy="4540678"/>
          </a:xfrm>
        </p:spPr>
        <p:txBody>
          <a:bodyPr>
            <a:normAutofit/>
          </a:bodyPr>
          <a:lstStyle/>
          <a:p>
            <a:r>
              <a:rPr lang="en-US" sz="2800" b="1" dirty="0" smtClean="0"/>
              <a:t>Fast growing. </a:t>
            </a:r>
            <a:r>
              <a:rPr lang="en-GB" sz="2800" dirty="0"/>
              <a:t>Every day the total number of people living in cities and towns goes up by </a:t>
            </a:r>
            <a:r>
              <a:rPr lang="en-GB" sz="2800" dirty="0" smtClean="0"/>
              <a:t>200,000.</a:t>
            </a:r>
            <a:endParaRPr lang="en-US" sz="2800" dirty="0" smtClean="0"/>
          </a:p>
          <a:p>
            <a:pPr>
              <a:buNone/>
            </a:pPr>
            <a:endParaRPr lang="en-US" sz="2800" dirty="0" smtClean="0"/>
          </a:p>
          <a:p>
            <a:r>
              <a:rPr lang="en-GB" sz="2800" b="1" dirty="0" smtClean="0"/>
              <a:t>Housing. </a:t>
            </a:r>
            <a:r>
              <a:rPr lang="en-GB" sz="2800" dirty="0" smtClean="0"/>
              <a:t>The </a:t>
            </a:r>
            <a:r>
              <a:rPr lang="en-GB" sz="2800" dirty="0"/>
              <a:t>world would need to build an </a:t>
            </a:r>
            <a:r>
              <a:rPr lang="en-GB" sz="2800" dirty="0" smtClean="0"/>
              <a:t>extra </a:t>
            </a:r>
            <a:r>
              <a:rPr lang="en-GB" sz="2800" dirty="0"/>
              <a:t>house per second to keep </a:t>
            </a:r>
            <a:r>
              <a:rPr lang="en-GB" sz="2800" dirty="0" smtClean="0"/>
              <a:t>up.</a:t>
            </a:r>
          </a:p>
          <a:p>
            <a:pPr marL="0" indent="0">
              <a:buNone/>
            </a:pPr>
            <a:endParaRPr lang="en-US" sz="2800" dirty="0" smtClean="0"/>
          </a:p>
          <a:p>
            <a:r>
              <a:rPr lang="en-GB" sz="2800" b="1" dirty="0" smtClean="0"/>
              <a:t>Squatters. </a:t>
            </a:r>
            <a:r>
              <a:rPr lang="en-GB" sz="2800" dirty="0" smtClean="0"/>
              <a:t>1 </a:t>
            </a:r>
            <a:r>
              <a:rPr lang="en-GB" sz="2800" dirty="0"/>
              <a:t>in 6 people in the world are </a:t>
            </a:r>
            <a:r>
              <a:rPr lang="en-GB" sz="2800" dirty="0" smtClean="0"/>
              <a:t>squatters.</a:t>
            </a:r>
            <a:endParaRPr lang="en-US" sz="2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Inadequate construction</a:t>
            </a:r>
            <a:endParaRPr lang="en-US" dirty="0"/>
          </a:p>
        </p:txBody>
      </p:sp>
      <p:pic>
        <p:nvPicPr>
          <p:cNvPr id="5"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1165370" y="1739900"/>
            <a:ext cx="6813260" cy="4525963"/>
          </a:xfrm>
          <a:prstGeom prst="rect">
            <a:avLst/>
          </a:prstGeom>
          <a:ln>
            <a:noFill/>
          </a:ln>
          <a:effectLst>
            <a:softEdge rad="112500"/>
          </a:effectLst>
        </p:spPr>
      </p:pic>
    </p:spTree>
    <p:extLst>
      <p:ext uri="{BB962C8B-B14F-4D97-AF65-F5344CB8AC3E}">
        <p14:creationId xmlns:p14="http://schemas.microsoft.com/office/powerpoint/2010/main" val="4265097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Water supply</a:t>
            </a:r>
            <a:endParaRPr lang="en-US" dirty="0"/>
          </a:p>
        </p:txBody>
      </p:sp>
      <p:pic>
        <p:nvPicPr>
          <p:cNvPr id="6"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395536" y="1806600"/>
            <a:ext cx="3006474" cy="4525963"/>
          </a:xfrm>
          <a:prstGeom prst="rect">
            <a:avLst/>
          </a:prstGeom>
          <a:ln>
            <a:noFill/>
          </a:ln>
          <a:effectLst>
            <a:softEdge rad="112500"/>
          </a:effectLst>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30497" y="2070369"/>
            <a:ext cx="5259052" cy="3490696"/>
          </a:xfrm>
          <a:prstGeom prst="rect">
            <a:avLst/>
          </a:prstGeom>
          <a:ln>
            <a:noFill/>
          </a:ln>
          <a:effectLst>
            <a:softEdge rad="112500"/>
          </a:effectLst>
        </p:spPr>
      </p:pic>
    </p:spTree>
    <p:extLst>
      <p:ext uri="{BB962C8B-B14F-4D97-AF65-F5344CB8AC3E}">
        <p14:creationId xmlns:p14="http://schemas.microsoft.com/office/powerpoint/2010/main" val="3409788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Sanitation</a:t>
            </a:r>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4492" y="1603543"/>
            <a:ext cx="7645690" cy="5078108"/>
          </a:xfrm>
          <a:prstGeom prst="rect">
            <a:avLst/>
          </a:prstGeom>
          <a:ln>
            <a:noFill/>
          </a:ln>
          <a:effectLst>
            <a:softEdge rad="112500"/>
          </a:effectLst>
        </p:spPr>
      </p:pic>
    </p:spTree>
    <p:extLst>
      <p:ext uri="{BB962C8B-B14F-4D97-AF65-F5344CB8AC3E}">
        <p14:creationId xmlns:p14="http://schemas.microsoft.com/office/powerpoint/2010/main" val="32200276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Overcrowding</a:t>
            </a:r>
            <a:endParaRPr lang="en-US" dirty="0"/>
          </a:p>
        </p:txBody>
      </p:sp>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755576" y="1533685"/>
            <a:ext cx="7511641" cy="4989075"/>
          </a:xfrm>
          <a:prstGeom prst="rect">
            <a:avLst/>
          </a:prstGeom>
          <a:ln>
            <a:noFill/>
          </a:ln>
          <a:effectLst>
            <a:softEdge rad="112500"/>
          </a:effectLst>
        </p:spPr>
      </p:pic>
    </p:spTree>
    <p:extLst>
      <p:ext uri="{BB962C8B-B14F-4D97-AF65-F5344CB8AC3E}">
        <p14:creationId xmlns:p14="http://schemas.microsoft.com/office/powerpoint/2010/main" val="1994704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Insecure land and property tenure</a:t>
            </a:r>
            <a:endParaRPr lang="en-US" dirty="0"/>
          </a:p>
        </p:txBody>
      </p:sp>
      <p:pic>
        <p:nvPicPr>
          <p:cNvPr id="6" name="Content Placeholder 4"/>
          <p:cNvPicPr>
            <a:picLocks noGrp="1" noChangeAspect="1"/>
          </p:cNvPicPr>
          <p:nvPr/>
        </p:nvPicPr>
        <p:blipFill>
          <a:blip r:embed="rId3">
            <a:extLst>
              <a:ext uri="{28A0092B-C50C-407E-A947-70E740481C1C}">
                <a14:useLocalDpi xmlns:a14="http://schemas.microsoft.com/office/drawing/2010/main" val="0"/>
              </a:ext>
            </a:extLst>
          </a:blip>
          <a:stretch>
            <a:fillRect/>
          </a:stretch>
        </p:blipFill>
        <p:spPr>
          <a:xfrm>
            <a:off x="1549400" y="1684097"/>
            <a:ext cx="6179943" cy="4619029"/>
          </a:xfrm>
          <a:prstGeom prst="rect">
            <a:avLst/>
          </a:prstGeom>
          <a:ln>
            <a:noFill/>
          </a:ln>
          <a:effectLst>
            <a:softEdge rad="112500"/>
          </a:effectLst>
        </p:spPr>
      </p:pic>
    </p:spTree>
    <p:extLst>
      <p:ext uri="{BB962C8B-B14F-4D97-AF65-F5344CB8AC3E}">
        <p14:creationId xmlns:p14="http://schemas.microsoft.com/office/powerpoint/2010/main" val="1902091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Risky places</a:t>
            </a:r>
            <a:endParaRPr lang="en-US" dirty="0"/>
          </a:p>
        </p:txBody>
      </p:sp>
      <p:pic>
        <p:nvPicPr>
          <p:cNvPr id="4" name="Content Placeholder 3"/>
          <p:cNvPicPr>
            <a:picLocks noGrp="1" noChangeAspect="1"/>
          </p:cNvPicPr>
          <p:nvPr>
            <p:ph sz="half" idx="4294967295"/>
          </p:nvPr>
        </p:nvPicPr>
        <p:blipFill>
          <a:blip r:embed="rId3" cstate="print">
            <a:extLst>
              <a:ext uri="{28A0092B-C50C-407E-A947-70E740481C1C}">
                <a14:useLocalDpi xmlns:a14="http://schemas.microsoft.com/office/drawing/2010/main" val="0"/>
              </a:ext>
            </a:extLst>
          </a:blip>
          <a:stretch>
            <a:fillRect/>
          </a:stretch>
        </p:blipFill>
        <p:spPr>
          <a:xfrm>
            <a:off x="5576342" y="1556792"/>
            <a:ext cx="3061413" cy="4615408"/>
          </a:xfrm>
          <a:prstGeom prst="rect">
            <a:avLst/>
          </a:prstGeom>
        </p:spPr>
      </p:pic>
      <p:sp>
        <p:nvSpPr>
          <p:cNvPr id="6" name="Content Placeholder 1"/>
          <p:cNvSpPr>
            <a:spLocks noGrp="1"/>
          </p:cNvSpPr>
          <p:nvPr>
            <p:ph sz="quarter" idx="13"/>
          </p:nvPr>
        </p:nvSpPr>
        <p:spPr>
          <a:xfrm>
            <a:off x="457200" y="1763866"/>
            <a:ext cx="8229600" cy="4540678"/>
          </a:xfrm>
        </p:spPr>
        <p:txBody>
          <a:bodyPr>
            <a:normAutofit lnSpcReduction="10000"/>
          </a:bodyPr>
          <a:lstStyle/>
          <a:p>
            <a:pPr marL="0" indent="0">
              <a:buNone/>
            </a:pPr>
            <a:r>
              <a:rPr lang="en-US" sz="2800" b="1" dirty="0" smtClean="0"/>
              <a:t>What are the risks?</a:t>
            </a:r>
          </a:p>
          <a:p>
            <a:endParaRPr lang="en-US" sz="2800" b="1" dirty="0"/>
          </a:p>
          <a:p>
            <a:r>
              <a:rPr lang="en-US" sz="2800" dirty="0" smtClean="0"/>
              <a:t>Physical and environmental</a:t>
            </a:r>
          </a:p>
          <a:p>
            <a:pPr>
              <a:buNone/>
            </a:pPr>
            <a:endParaRPr lang="en-US" sz="2800" dirty="0" smtClean="0"/>
          </a:p>
          <a:p>
            <a:r>
              <a:rPr lang="en-GB" sz="2800" dirty="0" smtClean="0"/>
              <a:t>Economic</a:t>
            </a:r>
          </a:p>
          <a:p>
            <a:pPr marL="0" indent="0">
              <a:buNone/>
            </a:pPr>
            <a:endParaRPr lang="en-US" sz="2800" dirty="0" smtClean="0"/>
          </a:p>
          <a:p>
            <a:r>
              <a:rPr lang="en-GB" sz="2800" dirty="0" smtClean="0"/>
              <a:t>Social</a:t>
            </a:r>
          </a:p>
          <a:p>
            <a:pPr marL="0" indent="0">
              <a:buNone/>
            </a:pPr>
            <a:endParaRPr lang="en-GB" sz="2800" dirty="0"/>
          </a:p>
          <a:p>
            <a:r>
              <a:rPr lang="en-GB" sz="2800" dirty="0" smtClean="0"/>
              <a:t>Political</a:t>
            </a:r>
            <a:endParaRPr lang="en-US" sz="2800" dirty="0"/>
          </a:p>
        </p:txBody>
      </p:sp>
    </p:spTree>
    <p:extLst>
      <p:ext uri="{BB962C8B-B14F-4D97-AF65-F5344CB8AC3E}">
        <p14:creationId xmlns:p14="http://schemas.microsoft.com/office/powerpoint/2010/main" val="1102856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Places of opportunity</a:t>
            </a:r>
            <a:endParaRPr lang="en-US" dirty="0"/>
          </a:p>
        </p:txBody>
      </p:sp>
      <p:sp>
        <p:nvSpPr>
          <p:cNvPr id="6" name="Content Placeholder 1"/>
          <p:cNvSpPr>
            <a:spLocks noGrp="1"/>
          </p:cNvSpPr>
          <p:nvPr>
            <p:ph sz="quarter" idx="13"/>
          </p:nvPr>
        </p:nvSpPr>
        <p:spPr>
          <a:xfrm>
            <a:off x="457200" y="1763866"/>
            <a:ext cx="8229600" cy="4540678"/>
          </a:xfrm>
        </p:spPr>
        <p:txBody>
          <a:bodyPr>
            <a:normAutofit/>
          </a:bodyPr>
          <a:lstStyle/>
          <a:p>
            <a:r>
              <a:rPr lang="en-GB" sz="2800" dirty="0"/>
              <a:t>The </a:t>
            </a:r>
            <a:r>
              <a:rPr lang="en-GB" sz="2800" dirty="0" smtClean="0"/>
              <a:t>informal economy in Kenya </a:t>
            </a:r>
            <a:r>
              <a:rPr lang="en-GB" sz="2800" dirty="0"/>
              <a:t>is </a:t>
            </a:r>
            <a:r>
              <a:rPr lang="en-GB" sz="2800" dirty="0" smtClean="0"/>
              <a:t>known </a:t>
            </a:r>
            <a:r>
              <a:rPr lang="en-GB" sz="2800" dirty="0"/>
              <a:t>as S</a:t>
            </a:r>
            <a:r>
              <a:rPr lang="en-GB" sz="2800" dirty="0" smtClean="0"/>
              <a:t>ystem </a:t>
            </a:r>
            <a:r>
              <a:rPr lang="en-GB" sz="2800" dirty="0"/>
              <a:t>D </a:t>
            </a:r>
            <a:r>
              <a:rPr lang="en-GB" sz="2800" dirty="0" smtClean="0"/>
              <a:t/>
            </a:r>
            <a:br>
              <a:rPr lang="en-GB" sz="2800" dirty="0" smtClean="0"/>
            </a:br>
            <a:r>
              <a:rPr lang="en-GB" sz="2800" dirty="0" smtClean="0"/>
              <a:t>and </a:t>
            </a:r>
            <a:r>
              <a:rPr lang="en-GB" sz="2800" dirty="0"/>
              <a:t>Jua Kali. </a:t>
            </a:r>
          </a:p>
          <a:p>
            <a:pPr marL="0" indent="0">
              <a:buNone/>
            </a:pPr>
            <a:endParaRPr lang="en-US" sz="2800" b="1"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24440" y="2870317"/>
            <a:ext cx="5342908" cy="3548528"/>
          </a:xfrm>
          <a:prstGeom prst="rect">
            <a:avLst/>
          </a:prstGeom>
        </p:spPr>
      </p:pic>
      <p:pic>
        <p:nvPicPr>
          <p:cNvPr id="7" name="Picture 6"/>
          <p:cNvPicPr/>
          <p:nvPr/>
        </p:nvPicPr>
        <p:blipFill>
          <a:blip r:embed="rId4" cstate="print"/>
          <a:srcRect/>
          <a:stretch>
            <a:fillRect/>
          </a:stretch>
        </p:blipFill>
        <p:spPr bwMode="auto">
          <a:xfrm>
            <a:off x="757455" y="3807168"/>
            <a:ext cx="2499257" cy="2855408"/>
          </a:xfrm>
          <a:prstGeom prst="rect">
            <a:avLst/>
          </a:prstGeom>
          <a:noFill/>
          <a:ln w="9525">
            <a:noFill/>
            <a:miter lim="800000"/>
            <a:headEnd/>
            <a:tailEnd/>
          </a:ln>
        </p:spPr>
      </p:pic>
      <p:sp>
        <p:nvSpPr>
          <p:cNvPr id="8" name="Text Box 2"/>
          <p:cNvSpPr txBox="1">
            <a:spLocks noChangeArrowheads="1"/>
          </p:cNvSpPr>
          <p:nvPr/>
        </p:nvSpPr>
        <p:spPr bwMode="auto">
          <a:xfrm>
            <a:off x="882576" y="3217416"/>
            <a:ext cx="2088232" cy="648072"/>
          </a:xfrm>
          <a:prstGeom prst="rect">
            <a:avLst/>
          </a:prstGeom>
          <a:ln>
            <a:headEnd/>
            <a:tailEnd/>
          </a:ln>
        </p:spPr>
        <p:style>
          <a:lnRef idx="1">
            <a:schemeClr val="dk1"/>
          </a:lnRef>
          <a:fillRef idx="2">
            <a:schemeClr val="dk1"/>
          </a:fillRef>
          <a:effectRef idx="1">
            <a:schemeClr val="dk1"/>
          </a:effectRef>
          <a:fontRef idx="minor">
            <a:schemeClr val="dk1"/>
          </a:fontRef>
        </p:style>
        <p:txBody>
          <a:bodyPr rot="0" vert="horz" wrap="square" lIns="91440" tIns="45720" rIns="91440" bIns="45720" anchor="t" anchorCtr="0" upright="1">
            <a:noAutofit/>
          </a:bodyPr>
          <a:lstStyle/>
          <a:p>
            <a:pPr algn="ctr">
              <a:spcAft>
                <a:spcPts val="0"/>
              </a:spcAft>
            </a:pPr>
            <a:r>
              <a:rPr lang="en-US" sz="1200" b="1" dirty="0">
                <a:effectLst/>
                <a:latin typeface="Times New Roman"/>
                <a:ea typeface="Times New Roman"/>
              </a:rPr>
              <a:t>What are the advantages of Jua Kali over the formal economy?</a:t>
            </a:r>
            <a:endParaRPr lang="en-GB" sz="1200" dirty="0">
              <a:effectLst/>
              <a:latin typeface="Times New Roman"/>
              <a:ea typeface="Times New Roman"/>
            </a:endParaRPr>
          </a:p>
        </p:txBody>
      </p:sp>
    </p:spTree>
    <p:extLst>
      <p:ext uri="{BB962C8B-B14F-4D97-AF65-F5344CB8AC3E}">
        <p14:creationId xmlns:p14="http://schemas.microsoft.com/office/powerpoint/2010/main" val="1085746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Millennium Development Goals</a:t>
            </a:r>
            <a:endParaRPr lang="en-US" dirty="0"/>
          </a:p>
        </p:txBody>
      </p:sp>
      <p:sp>
        <p:nvSpPr>
          <p:cNvPr id="6" name="Content Placeholder 1"/>
          <p:cNvSpPr>
            <a:spLocks noGrp="1"/>
          </p:cNvSpPr>
          <p:nvPr>
            <p:ph sz="quarter" idx="13"/>
          </p:nvPr>
        </p:nvSpPr>
        <p:spPr>
          <a:xfrm>
            <a:off x="457200" y="1763866"/>
            <a:ext cx="8547100" cy="4540678"/>
          </a:xfrm>
        </p:spPr>
        <p:txBody>
          <a:bodyPr>
            <a:normAutofit lnSpcReduction="10000"/>
          </a:bodyPr>
          <a:lstStyle/>
          <a:p>
            <a:r>
              <a:rPr lang="en-GB" sz="2800" dirty="0"/>
              <a:t>Improving living conditions in the slums </a:t>
            </a:r>
            <a:r>
              <a:rPr lang="en-GB" sz="2800" dirty="0" smtClean="0"/>
              <a:t>is </a:t>
            </a:r>
            <a:r>
              <a:rPr lang="en-GB" sz="2800" dirty="0"/>
              <a:t>part of the Millennium Development </a:t>
            </a:r>
            <a:r>
              <a:rPr lang="en-GB" sz="2800" dirty="0" smtClean="0"/>
              <a:t>Goals (MDGs). </a:t>
            </a:r>
            <a:endParaRPr lang="en-GB" sz="2800" dirty="0"/>
          </a:p>
          <a:p>
            <a:endParaRPr lang="en-GB" sz="2800" dirty="0"/>
          </a:p>
          <a:p>
            <a:r>
              <a:rPr lang="en-GB" sz="2800" b="1" dirty="0"/>
              <a:t>MDG Goal 7, Target 11 </a:t>
            </a:r>
            <a:r>
              <a:rPr lang="en-GB" sz="2800" dirty="0"/>
              <a:t>The United Nations system assigned UN-HABITAT the responsibility of assisting Member States to monitor and gradually attain the “Cities Without Slums” target, also known as Target 11</a:t>
            </a:r>
            <a:r>
              <a:rPr lang="en-GB" sz="2800" dirty="0" smtClean="0"/>
              <a:t>.</a:t>
            </a:r>
          </a:p>
          <a:p>
            <a:pPr marL="0" indent="0">
              <a:buNone/>
            </a:pPr>
            <a:endParaRPr lang="en-GB" sz="2800" dirty="0" smtClean="0"/>
          </a:p>
          <a:p>
            <a:r>
              <a:rPr lang="en-GB" sz="2800" i="1" dirty="0"/>
              <a:t>“By 2020, to have achieved a significant improvement in the lives of at least 100 million slum dwellers”.</a:t>
            </a:r>
            <a:r>
              <a:rPr lang="en-GB" sz="2800" dirty="0"/>
              <a:t> </a:t>
            </a:r>
            <a:endParaRPr lang="en-GB" sz="2800" i="1" dirty="0"/>
          </a:p>
          <a:p>
            <a:endParaRPr lang="en-GB" sz="2800" dirty="0"/>
          </a:p>
          <a:p>
            <a:pPr marL="0" indent="0">
              <a:buNone/>
            </a:pPr>
            <a:endParaRPr lang="en-US" sz="2800" b="1" dirty="0"/>
          </a:p>
        </p:txBody>
      </p:sp>
    </p:spTree>
    <p:extLst>
      <p:ext uri="{BB962C8B-B14F-4D97-AF65-F5344CB8AC3E}">
        <p14:creationId xmlns:p14="http://schemas.microsoft.com/office/powerpoint/2010/main" val="27588230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normAutofit/>
          </a:bodyPr>
          <a:lstStyle/>
          <a:p>
            <a:r>
              <a:rPr lang="en-US" dirty="0" smtClean="0"/>
              <a:t>Big problem, big solution?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5946" y="1854200"/>
            <a:ext cx="5930111" cy="4432300"/>
          </a:xfrm>
          <a:prstGeom prst="rect">
            <a:avLst/>
          </a:prstGeom>
          <a:ln>
            <a:noFill/>
          </a:ln>
          <a:effectLst>
            <a:softEdge rad="112500"/>
          </a:effectLst>
        </p:spPr>
      </p:pic>
      <p:sp>
        <p:nvSpPr>
          <p:cNvPr id="6" name="Content Placeholder 1"/>
          <p:cNvSpPr>
            <a:spLocks noGrp="1"/>
          </p:cNvSpPr>
          <p:nvPr>
            <p:ph sz="quarter" idx="13"/>
          </p:nvPr>
        </p:nvSpPr>
        <p:spPr>
          <a:xfrm>
            <a:off x="457200" y="2005166"/>
            <a:ext cx="2120901" cy="2477934"/>
          </a:xfrm>
        </p:spPr>
        <p:txBody>
          <a:bodyPr>
            <a:normAutofit/>
          </a:bodyPr>
          <a:lstStyle/>
          <a:p>
            <a:pPr marL="0" indent="0">
              <a:buNone/>
            </a:pPr>
            <a:r>
              <a:rPr lang="en-GB" sz="3600" b="1" dirty="0" smtClean="0"/>
              <a:t>Slum clearance schemes</a:t>
            </a:r>
            <a:endParaRPr lang="en-GB" sz="3600" dirty="0"/>
          </a:p>
          <a:p>
            <a:pPr marL="0" indent="0">
              <a:buNone/>
            </a:pPr>
            <a:endParaRPr lang="en-US" sz="2800" b="1" dirty="0"/>
          </a:p>
        </p:txBody>
      </p:sp>
    </p:spTree>
    <p:extLst>
      <p:ext uri="{BB962C8B-B14F-4D97-AF65-F5344CB8AC3E}">
        <p14:creationId xmlns:p14="http://schemas.microsoft.com/office/powerpoint/2010/main" val="39083956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98766"/>
            <a:ext cx="5740400" cy="3132411"/>
          </a:xfrm>
          <a:prstGeom prst="rect">
            <a:avLst/>
          </a:prstGeom>
        </p:spPr>
      </p:pic>
      <p:sp>
        <p:nvSpPr>
          <p:cNvPr id="3" name="Text Placeholder 2"/>
          <p:cNvSpPr>
            <a:spLocks noGrp="1"/>
          </p:cNvSpPr>
          <p:nvPr>
            <p:ph type="body" sz="quarter" idx="14"/>
          </p:nvPr>
        </p:nvSpPr>
        <p:spPr/>
        <p:txBody>
          <a:bodyPr>
            <a:normAutofit/>
          </a:bodyPr>
          <a:lstStyle/>
          <a:p>
            <a:r>
              <a:rPr lang="en-US" dirty="0" smtClean="0"/>
              <a:t>Big problem, expensive solution?</a:t>
            </a:r>
          </a:p>
        </p:txBody>
      </p:sp>
      <p:sp>
        <p:nvSpPr>
          <p:cNvPr id="6" name="Content Placeholder 1"/>
          <p:cNvSpPr>
            <a:spLocks noGrp="1"/>
          </p:cNvSpPr>
          <p:nvPr>
            <p:ph sz="quarter" idx="13"/>
          </p:nvPr>
        </p:nvSpPr>
        <p:spPr>
          <a:xfrm>
            <a:off x="152400" y="5358059"/>
            <a:ext cx="3146036" cy="1055442"/>
          </a:xfrm>
        </p:spPr>
        <p:txBody>
          <a:bodyPr>
            <a:normAutofit lnSpcReduction="10000"/>
          </a:bodyPr>
          <a:lstStyle/>
          <a:p>
            <a:pPr marL="0" indent="0">
              <a:buNone/>
            </a:pPr>
            <a:r>
              <a:rPr lang="en-GB" sz="3200" b="1" dirty="0"/>
              <a:t>Site and services schemes</a:t>
            </a:r>
            <a:endParaRPr lang="en-US" sz="3200" b="1" dirty="0"/>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98436" y="2997200"/>
            <a:ext cx="5655880" cy="3756518"/>
          </a:xfrm>
          <a:prstGeom prst="rect">
            <a:avLst/>
          </a:prstGeom>
        </p:spPr>
      </p:pic>
    </p:spTree>
    <p:extLst>
      <p:ext uri="{BB962C8B-B14F-4D97-AF65-F5344CB8AC3E}">
        <p14:creationId xmlns:p14="http://schemas.microsoft.com/office/powerpoint/2010/main" val="1449426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World: land area</a:t>
            </a:r>
            <a:endParaRPr lang="en-US" dirty="0"/>
          </a:p>
        </p:txBody>
      </p:sp>
      <p:pic>
        <p:nvPicPr>
          <p:cNvPr id="13"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224402" y="1923539"/>
            <a:ext cx="8695195" cy="4279667"/>
          </a:xfrm>
          <a:prstGeom prst="rect">
            <a:avLst/>
          </a:prstGeom>
          <a:ln>
            <a:noFill/>
          </a:ln>
          <a:effectLst>
            <a:softEdge rad="112500"/>
          </a:effectLst>
        </p:spPr>
      </p:pic>
      <p:sp>
        <p:nvSpPr>
          <p:cNvPr id="14" name="Rectangle 13"/>
          <p:cNvSpPr/>
          <p:nvPr/>
        </p:nvSpPr>
        <p:spPr>
          <a:xfrm>
            <a:off x="7134026" y="6321816"/>
            <a:ext cx="1650645" cy="276999"/>
          </a:xfrm>
          <a:prstGeom prst="rect">
            <a:avLst/>
          </a:prstGeom>
        </p:spPr>
        <p:txBody>
          <a:bodyPr wrap="none">
            <a:spAutoFit/>
          </a:bodyPr>
          <a:lstStyle/>
          <a:p>
            <a:r>
              <a:rPr lang="en-GB" sz="1200" dirty="0" smtClean="0"/>
              <a:t>www.worldmapper.org </a:t>
            </a:r>
            <a:endParaRPr lang="en-GB" sz="1200" dirty="0"/>
          </a:p>
        </p:txBody>
      </p:sp>
      <p:sp>
        <p:nvSpPr>
          <p:cNvPr id="15" name="TextBox 14"/>
          <p:cNvSpPr txBox="1"/>
          <p:nvPr/>
        </p:nvSpPr>
        <p:spPr>
          <a:xfrm>
            <a:off x="8100392" y="3596879"/>
            <a:ext cx="753963" cy="369332"/>
          </a:xfrm>
          <a:prstGeom prst="rect">
            <a:avLst/>
          </a:prstGeom>
          <a:noFill/>
        </p:spPr>
        <p:txBody>
          <a:bodyPr wrap="square" rtlCol="0">
            <a:spAutoFit/>
          </a:bodyPr>
          <a:lstStyle/>
          <a:p>
            <a:r>
              <a:rPr lang="en-GB" dirty="0" smtClean="0"/>
              <a:t>Kenya </a:t>
            </a:r>
            <a:endParaRPr lang="en-GB" dirty="0"/>
          </a:p>
        </p:txBody>
      </p:sp>
      <p:sp>
        <p:nvSpPr>
          <p:cNvPr id="16" name="TextBox 15"/>
          <p:cNvSpPr txBox="1"/>
          <p:nvPr/>
        </p:nvSpPr>
        <p:spPr>
          <a:xfrm>
            <a:off x="8244408" y="2156719"/>
            <a:ext cx="609947" cy="369332"/>
          </a:xfrm>
          <a:prstGeom prst="rect">
            <a:avLst/>
          </a:prstGeom>
          <a:noFill/>
        </p:spPr>
        <p:txBody>
          <a:bodyPr wrap="square" rtlCol="0">
            <a:spAutoFit/>
          </a:bodyPr>
          <a:lstStyle/>
          <a:p>
            <a:r>
              <a:rPr lang="en-GB" dirty="0" smtClean="0"/>
              <a:t>UK</a:t>
            </a:r>
            <a:endParaRPr lang="en-GB" dirty="0"/>
          </a:p>
        </p:txBody>
      </p:sp>
      <p:cxnSp>
        <p:nvCxnSpPr>
          <p:cNvPr id="17" name="Straight Arrow Connector 16"/>
          <p:cNvCxnSpPr/>
          <p:nvPr/>
        </p:nvCxnSpPr>
        <p:spPr>
          <a:xfrm flipH="1" flipV="1">
            <a:off x="4445000" y="2247900"/>
            <a:ext cx="3799408" cy="934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5508104" y="3781545"/>
            <a:ext cx="2592288" cy="57455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normAutofit/>
          </a:bodyPr>
          <a:lstStyle/>
          <a:p>
            <a:r>
              <a:rPr lang="en-US" dirty="0" smtClean="0"/>
              <a:t>Big problem, lots of small solutions?</a:t>
            </a:r>
          </a:p>
        </p:txBody>
      </p:sp>
      <p:sp>
        <p:nvSpPr>
          <p:cNvPr id="6" name="Content Placeholder 1"/>
          <p:cNvSpPr>
            <a:spLocks noGrp="1"/>
          </p:cNvSpPr>
          <p:nvPr>
            <p:ph sz="quarter" idx="13"/>
          </p:nvPr>
        </p:nvSpPr>
        <p:spPr>
          <a:xfrm>
            <a:off x="457200" y="1598766"/>
            <a:ext cx="7670800" cy="649134"/>
          </a:xfrm>
        </p:spPr>
        <p:txBody>
          <a:bodyPr>
            <a:normAutofit/>
          </a:bodyPr>
          <a:lstStyle/>
          <a:p>
            <a:pPr marL="0" indent="0">
              <a:buNone/>
            </a:pPr>
            <a:r>
              <a:rPr lang="en-GB" sz="2800" b="1" dirty="0" smtClean="0"/>
              <a:t>Enumeration			Savings schemes</a:t>
            </a:r>
            <a:endParaRPr lang="en-US" sz="2800" b="1"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4931" y="2232749"/>
            <a:ext cx="5337069" cy="4002802"/>
          </a:xfrm>
          <a:prstGeom prst="rect">
            <a:avLst/>
          </a:prstGeom>
          <a:ln>
            <a:noFill/>
          </a:ln>
          <a:effectLst>
            <a:softEdge rad="112500"/>
          </a:effectLst>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76056" y="2308948"/>
            <a:ext cx="3839344" cy="4029717"/>
          </a:xfrm>
          <a:prstGeom prst="rect">
            <a:avLst/>
          </a:prstGeom>
          <a:ln>
            <a:noFill/>
          </a:ln>
          <a:effectLst>
            <a:softEdge rad="112500"/>
          </a:effectLst>
        </p:spPr>
      </p:pic>
    </p:spTree>
    <p:extLst>
      <p:ext uri="{BB962C8B-B14F-4D97-AF65-F5344CB8AC3E}">
        <p14:creationId xmlns:p14="http://schemas.microsoft.com/office/powerpoint/2010/main" val="9534745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normAutofit/>
          </a:bodyPr>
          <a:lstStyle/>
          <a:p>
            <a:r>
              <a:rPr lang="en-US" dirty="0" smtClean="0"/>
              <a:t>Community housing</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4100" y="1479228"/>
            <a:ext cx="6934628" cy="5200972"/>
          </a:xfrm>
          <a:prstGeom prst="rect">
            <a:avLst/>
          </a:prstGeom>
          <a:ln>
            <a:noFill/>
          </a:ln>
          <a:effectLst>
            <a:softEdge rad="112500"/>
          </a:effectLst>
        </p:spPr>
      </p:pic>
    </p:spTree>
    <p:extLst>
      <p:ext uri="{BB962C8B-B14F-4D97-AF65-F5344CB8AC3E}">
        <p14:creationId xmlns:p14="http://schemas.microsoft.com/office/powerpoint/2010/main" val="17452664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normAutofit fontScale="92500"/>
          </a:bodyPr>
          <a:lstStyle/>
          <a:p>
            <a:r>
              <a:rPr lang="en-GB" dirty="0" smtClean="0"/>
              <a:t>When is Red Nose Day and what can we do? </a:t>
            </a:r>
            <a:endParaRPr lang="en-GB" dirty="0"/>
          </a:p>
        </p:txBody>
      </p:sp>
      <p:sp>
        <p:nvSpPr>
          <p:cNvPr id="5" name="Rectangle 4"/>
          <p:cNvSpPr/>
          <p:nvPr/>
        </p:nvSpPr>
        <p:spPr>
          <a:xfrm>
            <a:off x="457200" y="5258568"/>
            <a:ext cx="8229599" cy="1200329"/>
          </a:xfrm>
          <a:prstGeom prst="rect">
            <a:avLst/>
          </a:prstGeom>
        </p:spPr>
        <p:txBody>
          <a:bodyPr wrap="square">
            <a:spAutoFit/>
          </a:bodyPr>
          <a:lstStyle/>
          <a:p>
            <a:pPr algn="ctr"/>
            <a:r>
              <a:rPr lang="en-GB" sz="2400" dirty="0" smtClean="0"/>
              <a:t>Comic </a:t>
            </a:r>
            <a:r>
              <a:rPr lang="en-GB" sz="2400" dirty="0"/>
              <a:t>Relief uses money raised through Red Nose Day to support some of the poorest and most disadvantaged people in the UK and around the world, including those living in slums. </a:t>
            </a:r>
          </a:p>
        </p:txBody>
      </p:sp>
      <p:pic>
        <p:nvPicPr>
          <p:cNvPr id="1026" name="Picture 2" descr="S:\Red Nose Day Campaigns\RND 2013\Style guide &amp; Logos\RND13 Logos for external\jpeg\RND13_LogoDate_CMYK2.jpg"/>
          <p:cNvPicPr>
            <a:picLocks noGrp="1" noChangeAspect="1" noChangeArrowheads="1"/>
          </p:cNvPicPr>
          <p:nvPr>
            <p:ph sz="quarter" idx="13"/>
          </p:nvPr>
        </p:nvPicPr>
        <p:blipFill rotWithShape="1">
          <a:blip r:embed="rId3">
            <a:extLst>
              <a:ext uri="{28A0092B-C50C-407E-A947-70E740481C1C}">
                <a14:useLocalDpi xmlns:a14="http://schemas.microsoft.com/office/drawing/2010/main" val="0"/>
              </a:ext>
            </a:extLst>
          </a:blip>
          <a:srcRect l="20275" t="11939" r="19931" b="21012"/>
          <a:stretch/>
        </p:blipFill>
        <p:spPr bwMode="auto">
          <a:xfrm>
            <a:off x="2838455" y="1493925"/>
            <a:ext cx="3467088" cy="3568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5295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normAutofit fontScale="92500"/>
          </a:bodyPr>
          <a:lstStyle/>
          <a:p>
            <a:r>
              <a:rPr lang="en-GB" dirty="0"/>
              <a:t>When is Red Nose Day and what can we do? </a:t>
            </a:r>
          </a:p>
        </p:txBody>
      </p:sp>
      <p:pic>
        <p:nvPicPr>
          <p:cNvPr id="5" name="Picture 2" descr="S:\Red Nose Day Campaigns\RND 2013\Style guide &amp; Logos\RND13 Logos for external\jpeg\RND13_LogoDate_CMYK2.jpg"/>
          <p:cNvPicPr>
            <a:picLocks noChangeAspect="1" noChangeArrowheads="1"/>
          </p:cNvPicPr>
          <p:nvPr/>
        </p:nvPicPr>
        <p:blipFill rotWithShape="1">
          <a:blip r:embed="rId3">
            <a:extLst>
              <a:ext uri="{28A0092B-C50C-407E-A947-70E740481C1C}">
                <a14:useLocalDpi xmlns:a14="http://schemas.microsoft.com/office/drawing/2010/main" val="0"/>
              </a:ext>
            </a:extLst>
          </a:blip>
          <a:srcRect l="20275" t="11939" r="19931" b="21012"/>
          <a:stretch/>
        </p:blipFill>
        <p:spPr bwMode="auto">
          <a:xfrm>
            <a:off x="7552563" y="206330"/>
            <a:ext cx="1098202" cy="113039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049_RND13_225_SECONDARY SLUMS ASSEMBLY_PPT9.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303990" y="1444124"/>
            <a:ext cx="6797674" cy="5098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203493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World: population</a:t>
            </a:r>
            <a:endParaRPr lang="en-US" dirty="0"/>
          </a:p>
        </p:txBody>
      </p:sp>
      <p:pic>
        <p:nvPicPr>
          <p:cNvPr id="10"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412553" y="1541820"/>
            <a:ext cx="8353832" cy="4111651"/>
          </a:xfrm>
          <a:prstGeom prst="rect">
            <a:avLst/>
          </a:prstGeom>
        </p:spPr>
      </p:pic>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7767" y="4991401"/>
            <a:ext cx="3413138" cy="167974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2143302" y="6266320"/>
            <a:ext cx="942798" cy="276999"/>
          </a:xfrm>
          <a:prstGeom prst="rect">
            <a:avLst/>
          </a:prstGeom>
          <a:noFill/>
        </p:spPr>
        <p:txBody>
          <a:bodyPr wrap="square" rtlCol="0">
            <a:spAutoFit/>
          </a:bodyPr>
          <a:lstStyle/>
          <a:p>
            <a:r>
              <a:rPr lang="en-GB" sz="1200" dirty="0" smtClean="0">
                <a:latin typeface="Arial" pitchFamily="34" charset="0"/>
                <a:cs typeface="Arial" pitchFamily="34" charset="0"/>
              </a:rPr>
              <a:t>Land area </a:t>
            </a:r>
            <a:endParaRPr lang="en-GB" sz="1200" dirty="0">
              <a:latin typeface="Arial" pitchFamily="34" charset="0"/>
              <a:cs typeface="Arial" pitchFamily="34" charset="0"/>
            </a:endParaRPr>
          </a:p>
        </p:txBody>
      </p:sp>
      <p:sp>
        <p:nvSpPr>
          <p:cNvPr id="6" name="Rectangle 5"/>
          <p:cNvSpPr/>
          <p:nvPr/>
        </p:nvSpPr>
        <p:spPr>
          <a:xfrm>
            <a:off x="7083224" y="6216343"/>
            <a:ext cx="1650645" cy="276999"/>
          </a:xfrm>
          <a:prstGeom prst="rect">
            <a:avLst/>
          </a:prstGeom>
        </p:spPr>
        <p:txBody>
          <a:bodyPr wrap="none">
            <a:spAutoFit/>
          </a:bodyPr>
          <a:lstStyle/>
          <a:p>
            <a:r>
              <a:rPr lang="en-GB" sz="1200" dirty="0" smtClean="0"/>
              <a:t>www.worldmapper.org </a:t>
            </a:r>
            <a:endParaRPr lang="en-GB" sz="1200" dirty="0"/>
          </a:p>
        </p:txBody>
      </p:sp>
    </p:spTree>
    <p:extLst>
      <p:ext uri="{BB962C8B-B14F-4D97-AF65-F5344CB8AC3E}">
        <p14:creationId xmlns:p14="http://schemas.microsoft.com/office/powerpoint/2010/main" val="5052522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World: slum growth</a:t>
            </a:r>
            <a:endParaRPr lang="en-US" dirty="0"/>
          </a:p>
        </p:txBody>
      </p:sp>
      <p:pic>
        <p:nvPicPr>
          <p:cNvPr id="7"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586244" y="1472126"/>
            <a:ext cx="8078789" cy="3976279"/>
          </a:xfrm>
          <a:prstGeom prst="rect">
            <a:avLst/>
          </a:prstGeom>
          <a:ln>
            <a:noFill/>
          </a:ln>
          <a:effectLst>
            <a:softEdge rad="112500"/>
          </a:effectLst>
        </p:spPr>
      </p:pic>
      <p:pic>
        <p:nvPicPr>
          <p:cNvPr id="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0747" y="4712486"/>
            <a:ext cx="3884905" cy="190963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2526144" y="6155378"/>
            <a:ext cx="966356" cy="276999"/>
          </a:xfrm>
          <a:prstGeom prst="rect">
            <a:avLst/>
          </a:prstGeom>
          <a:noFill/>
        </p:spPr>
        <p:txBody>
          <a:bodyPr wrap="square" rtlCol="0">
            <a:spAutoFit/>
          </a:bodyPr>
          <a:lstStyle/>
          <a:p>
            <a:r>
              <a:rPr lang="en-GB" sz="1200" dirty="0" smtClean="0">
                <a:latin typeface="Arial" pitchFamily="34" charset="0"/>
                <a:cs typeface="Arial" pitchFamily="34" charset="0"/>
              </a:rPr>
              <a:t>Population </a:t>
            </a:r>
            <a:endParaRPr lang="en-GB" sz="1200" dirty="0">
              <a:latin typeface="Arial" pitchFamily="34" charset="0"/>
              <a:cs typeface="Arial" pitchFamily="34" charset="0"/>
            </a:endParaRPr>
          </a:p>
        </p:txBody>
      </p:sp>
      <p:sp>
        <p:nvSpPr>
          <p:cNvPr id="6" name="Rectangle 5"/>
          <p:cNvSpPr/>
          <p:nvPr/>
        </p:nvSpPr>
        <p:spPr>
          <a:xfrm>
            <a:off x="7014388" y="6293878"/>
            <a:ext cx="1650645" cy="276999"/>
          </a:xfrm>
          <a:prstGeom prst="rect">
            <a:avLst/>
          </a:prstGeom>
        </p:spPr>
        <p:txBody>
          <a:bodyPr wrap="square">
            <a:spAutoFit/>
          </a:bodyPr>
          <a:lstStyle/>
          <a:p>
            <a:r>
              <a:rPr lang="en-GB" sz="1200" dirty="0" smtClean="0"/>
              <a:t>www.worldmapper.org </a:t>
            </a:r>
            <a:endParaRPr lang="en-GB" sz="1200" dirty="0"/>
          </a:p>
        </p:txBody>
      </p:sp>
    </p:spTree>
    <p:extLst>
      <p:ext uri="{BB962C8B-B14F-4D97-AF65-F5344CB8AC3E}">
        <p14:creationId xmlns:p14="http://schemas.microsoft.com/office/powerpoint/2010/main" val="7117439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World</a:t>
            </a:r>
            <a:r>
              <a:rPr lang="en-US" smtClean="0"/>
              <a:t>: poverty*</a:t>
            </a:r>
            <a:endParaRPr lang="en-US" dirty="0"/>
          </a:p>
        </p:txBody>
      </p:sp>
      <p:pic>
        <p:nvPicPr>
          <p:cNvPr id="10"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627374" y="1572356"/>
            <a:ext cx="8257215" cy="4064098"/>
          </a:xfrm>
          <a:prstGeom prst="rect">
            <a:avLst/>
          </a:prstGeom>
          <a:ln>
            <a:noFill/>
          </a:ln>
          <a:effectLst>
            <a:softEdge rad="112500"/>
          </a:effectLst>
        </p:spPr>
      </p:pic>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2619" y="4758708"/>
            <a:ext cx="3928939" cy="193550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2725755" y="6242102"/>
            <a:ext cx="1039222" cy="276999"/>
          </a:xfrm>
          <a:prstGeom prst="rect">
            <a:avLst/>
          </a:prstGeom>
          <a:noFill/>
        </p:spPr>
        <p:txBody>
          <a:bodyPr wrap="square" rtlCol="0">
            <a:spAutoFit/>
          </a:bodyPr>
          <a:lstStyle/>
          <a:p>
            <a:r>
              <a:rPr lang="en-GB" sz="1200" dirty="0" smtClean="0">
                <a:latin typeface="Arial" pitchFamily="34" charset="0"/>
                <a:cs typeface="Arial" pitchFamily="34" charset="0"/>
              </a:rPr>
              <a:t>Slum growth </a:t>
            </a:r>
            <a:endParaRPr lang="en-GB" sz="1200" dirty="0">
              <a:latin typeface="Arial" pitchFamily="34" charset="0"/>
              <a:cs typeface="Arial" pitchFamily="34" charset="0"/>
            </a:endParaRPr>
          </a:p>
        </p:txBody>
      </p:sp>
      <p:sp>
        <p:nvSpPr>
          <p:cNvPr id="13" name="TextBox 12"/>
          <p:cNvSpPr txBox="1"/>
          <p:nvPr/>
        </p:nvSpPr>
        <p:spPr>
          <a:xfrm>
            <a:off x="5485694" y="4452676"/>
            <a:ext cx="3240360" cy="646331"/>
          </a:xfrm>
          <a:prstGeom prst="rect">
            <a:avLst/>
          </a:prstGeom>
          <a:noFill/>
        </p:spPr>
        <p:txBody>
          <a:bodyPr wrap="square" rtlCol="0">
            <a:spAutoFit/>
          </a:bodyPr>
          <a:lstStyle/>
          <a:p>
            <a:r>
              <a:rPr lang="en-GB" b="1" dirty="0" smtClean="0">
                <a:latin typeface="Arial"/>
                <a:cs typeface="Arial"/>
              </a:rPr>
              <a:t>* Living on less than the equivalent of $10 per day </a:t>
            </a:r>
            <a:endParaRPr lang="en-GB" b="1" dirty="0">
              <a:latin typeface="Arial"/>
              <a:cs typeface="Arial"/>
            </a:endParaRPr>
          </a:p>
        </p:txBody>
      </p:sp>
      <p:sp>
        <p:nvSpPr>
          <p:cNvPr id="2" name="TextBox 1"/>
          <p:cNvSpPr txBox="1"/>
          <p:nvPr/>
        </p:nvSpPr>
        <p:spPr>
          <a:xfrm>
            <a:off x="3060700" y="850900"/>
            <a:ext cx="184666" cy="369332"/>
          </a:xfrm>
          <a:prstGeom prst="rect">
            <a:avLst/>
          </a:prstGeom>
          <a:noFill/>
        </p:spPr>
        <p:txBody>
          <a:bodyPr wrap="none" rtlCol="0">
            <a:spAutoFit/>
          </a:bodyPr>
          <a:lstStyle/>
          <a:p>
            <a:endParaRPr lang="en-US" dirty="0"/>
          </a:p>
        </p:txBody>
      </p:sp>
      <p:sp>
        <p:nvSpPr>
          <p:cNvPr id="8" name="Rectangle 7"/>
          <p:cNvSpPr/>
          <p:nvPr/>
        </p:nvSpPr>
        <p:spPr>
          <a:xfrm>
            <a:off x="7075409" y="6232551"/>
            <a:ext cx="1650645" cy="276999"/>
          </a:xfrm>
          <a:prstGeom prst="rect">
            <a:avLst/>
          </a:prstGeom>
        </p:spPr>
        <p:txBody>
          <a:bodyPr wrap="none">
            <a:spAutoFit/>
          </a:bodyPr>
          <a:lstStyle/>
          <a:p>
            <a:r>
              <a:rPr lang="en-GB" sz="1200" dirty="0" smtClean="0"/>
              <a:t>www.worldmapper.org </a:t>
            </a:r>
            <a:endParaRPr lang="en-GB" sz="1200" dirty="0"/>
          </a:p>
        </p:txBody>
      </p:sp>
    </p:spTree>
    <p:extLst>
      <p:ext uri="{BB962C8B-B14F-4D97-AF65-F5344CB8AC3E}">
        <p14:creationId xmlns:p14="http://schemas.microsoft.com/office/powerpoint/2010/main" val="12029572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Worldwide phenomenon</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442" y="1439804"/>
            <a:ext cx="3346059" cy="5013176"/>
          </a:xfrm>
          <a:prstGeom prst="rect">
            <a:avLst/>
          </a:prstGeom>
          <a:ln>
            <a:noFill/>
          </a:ln>
          <a:effectLst>
            <a:softEdge rad="112500"/>
          </a:effectLst>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43823" y="1347558"/>
            <a:ext cx="2279304" cy="2852937"/>
          </a:xfrm>
          <a:prstGeom prst="rect">
            <a:avLst/>
          </a:prstGeom>
          <a:ln>
            <a:noFill/>
          </a:ln>
          <a:effectLst>
            <a:softEdge rad="112500"/>
          </a:effectLst>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90469" y="4314795"/>
            <a:ext cx="3532658" cy="2160239"/>
          </a:xfrm>
          <a:prstGeom prst="rect">
            <a:avLst/>
          </a:prstGeom>
          <a:ln>
            <a:noFill/>
          </a:ln>
          <a:effectLst>
            <a:softEdge rad="112500"/>
          </a:effectLst>
        </p:spPr>
      </p:pic>
      <p:sp>
        <p:nvSpPr>
          <p:cNvPr id="2" name="TextBox 1"/>
          <p:cNvSpPr txBox="1"/>
          <p:nvPr/>
        </p:nvSpPr>
        <p:spPr>
          <a:xfrm>
            <a:off x="4000501" y="6013369"/>
            <a:ext cx="1209028" cy="461665"/>
          </a:xfrm>
          <a:prstGeom prst="rect">
            <a:avLst/>
          </a:prstGeom>
          <a:noFill/>
        </p:spPr>
        <p:txBody>
          <a:bodyPr wrap="square" rtlCol="0">
            <a:spAutoFit/>
          </a:bodyPr>
          <a:lstStyle/>
          <a:p>
            <a:pPr algn="r"/>
            <a:r>
              <a:rPr lang="en-GB" sz="2400" dirty="0" smtClean="0"/>
              <a:t>Nairobi</a:t>
            </a:r>
            <a:endParaRPr lang="en-GB" sz="2400" dirty="0"/>
          </a:p>
        </p:txBody>
      </p:sp>
      <p:sp>
        <p:nvSpPr>
          <p:cNvPr id="12" name="TextBox 11"/>
          <p:cNvSpPr txBox="1"/>
          <p:nvPr/>
        </p:nvSpPr>
        <p:spPr>
          <a:xfrm>
            <a:off x="4000501" y="1704636"/>
            <a:ext cx="701028" cy="461665"/>
          </a:xfrm>
          <a:prstGeom prst="rect">
            <a:avLst/>
          </a:prstGeom>
          <a:solidFill>
            <a:schemeClr val="bg1"/>
          </a:solidFill>
        </p:spPr>
        <p:txBody>
          <a:bodyPr wrap="square" rtlCol="0">
            <a:spAutoFit/>
          </a:bodyPr>
          <a:lstStyle/>
          <a:p>
            <a:r>
              <a:rPr lang="en-GB" sz="2400" dirty="0" smtClean="0"/>
              <a:t>Rio</a:t>
            </a:r>
            <a:endParaRPr lang="en-GB" sz="2400" dirty="0"/>
          </a:p>
        </p:txBody>
      </p:sp>
      <p:sp>
        <p:nvSpPr>
          <p:cNvPr id="14" name="TextBox 13"/>
          <p:cNvSpPr txBox="1"/>
          <p:nvPr/>
        </p:nvSpPr>
        <p:spPr>
          <a:xfrm>
            <a:off x="4863258" y="3484727"/>
            <a:ext cx="1480566" cy="461665"/>
          </a:xfrm>
          <a:prstGeom prst="rect">
            <a:avLst/>
          </a:prstGeom>
          <a:solidFill>
            <a:schemeClr val="bg1"/>
          </a:solidFill>
        </p:spPr>
        <p:txBody>
          <a:bodyPr wrap="square" rtlCol="0">
            <a:spAutoFit/>
          </a:bodyPr>
          <a:lstStyle/>
          <a:p>
            <a:pPr algn="r"/>
            <a:r>
              <a:rPr lang="en-GB" sz="2400" dirty="0" smtClean="0"/>
              <a:t>Mumbai</a:t>
            </a:r>
            <a:endParaRPr lang="en-GB" sz="2400" dirty="0"/>
          </a:p>
        </p:txBody>
      </p:sp>
    </p:spTree>
    <p:extLst>
      <p:ext uri="{BB962C8B-B14F-4D97-AF65-F5344CB8AC3E}">
        <p14:creationId xmlns:p14="http://schemas.microsoft.com/office/powerpoint/2010/main" val="290200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smtClean="0"/>
              <a:t>Kenya</a:t>
            </a:r>
            <a:endParaRPr lang="en-US" dirty="0"/>
          </a:p>
        </p:txBody>
      </p:sp>
      <p:pic>
        <p:nvPicPr>
          <p:cNvPr id="4" name="Content Placeholder 5"/>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501578" y="2011672"/>
            <a:ext cx="3456384" cy="4345789"/>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6114" y="1643096"/>
            <a:ext cx="3245508" cy="3467465"/>
          </a:xfrm>
          <a:prstGeom prst="rect">
            <a:avLst/>
          </a:prstGeom>
        </p:spPr>
      </p:pic>
      <p:cxnSp>
        <p:nvCxnSpPr>
          <p:cNvPr id="7" name="Straight Connector 6"/>
          <p:cNvCxnSpPr/>
          <p:nvPr/>
        </p:nvCxnSpPr>
        <p:spPr>
          <a:xfrm flipH="1">
            <a:off x="3381898" y="2096335"/>
            <a:ext cx="2592288" cy="2088232"/>
          </a:xfrm>
          <a:prstGeom prst="line">
            <a:avLst/>
          </a:prstGeom>
          <a:ln w="28575">
            <a:solidFill>
              <a:srgbClr val="FF0000"/>
            </a:solidFill>
            <a:beve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3381898" y="4472599"/>
            <a:ext cx="4176464" cy="288032"/>
          </a:xfrm>
          <a:prstGeom prst="line">
            <a:avLst/>
          </a:prstGeom>
          <a:ln w="28575" cmpd="sng">
            <a:solidFill>
              <a:srgbClr val="FF0000"/>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2844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1193926" y="1602520"/>
            <a:ext cx="6680073" cy="5018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 Placeholder 2"/>
          <p:cNvSpPr>
            <a:spLocks noGrp="1"/>
          </p:cNvSpPr>
          <p:nvPr>
            <p:ph type="body" sz="quarter" idx="14"/>
          </p:nvPr>
        </p:nvSpPr>
        <p:spPr/>
        <p:txBody>
          <a:bodyPr/>
          <a:lstStyle/>
          <a:p>
            <a:r>
              <a:rPr lang="en-US" dirty="0" smtClean="0"/>
              <a:t>Introducing Nairobi</a:t>
            </a:r>
            <a:endParaRPr lang="en-US" dirty="0"/>
          </a:p>
        </p:txBody>
      </p:sp>
      <p:sp>
        <p:nvSpPr>
          <p:cNvPr id="5" name="Title 1"/>
          <p:cNvSpPr txBox="1">
            <a:spLocks/>
          </p:cNvSpPr>
          <p:nvPr/>
        </p:nvSpPr>
        <p:spPr>
          <a:xfrm>
            <a:off x="457200" y="274638"/>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dirty="0" smtClean="0"/>
              <a:t> </a:t>
            </a:r>
            <a:endParaRPr lang="en-GB" dirty="0"/>
          </a:p>
        </p:txBody>
      </p:sp>
      <p:sp>
        <p:nvSpPr>
          <p:cNvPr id="8" name="Rectangle 7"/>
          <p:cNvSpPr/>
          <p:nvPr/>
        </p:nvSpPr>
        <p:spPr>
          <a:xfrm rot="10800000" flipV="1">
            <a:off x="5943385" y="6151622"/>
            <a:ext cx="1930614" cy="461665"/>
          </a:xfrm>
          <a:prstGeom prst="rect">
            <a:avLst/>
          </a:prstGeom>
        </p:spPr>
        <p:txBody>
          <a:bodyPr wrap="square">
            <a:spAutoFit/>
          </a:bodyPr>
          <a:lstStyle/>
          <a:p>
            <a:r>
              <a:rPr lang="en-GB" sz="1200" b="1" dirty="0" smtClean="0">
                <a:hlinkClick r:id="rId4"/>
              </a:rPr>
              <a:t>www.openstreetmap.org</a:t>
            </a:r>
            <a:endParaRPr lang="en-GB" sz="1200" b="1" dirty="0" smtClean="0"/>
          </a:p>
          <a:p>
            <a:endParaRPr lang="en-GB" sz="1200" b="1" dirty="0"/>
          </a:p>
        </p:txBody>
      </p:sp>
    </p:spTree>
    <p:extLst>
      <p:ext uri="{BB962C8B-B14F-4D97-AF65-F5344CB8AC3E}">
        <p14:creationId xmlns:p14="http://schemas.microsoft.com/office/powerpoint/2010/main" val="1599576916"/>
      </p:ext>
    </p:extLst>
  </p:cSld>
  <p:clrMapOvr>
    <a:masterClrMapping/>
  </p:clrMapOvr>
</p:sld>
</file>

<file path=ppt/theme/theme1.xml><?xml version="1.0" encoding="utf-8"?>
<a:theme xmlns:a="http://schemas.openxmlformats.org/drawingml/2006/main" name="1_Custom Design">
  <a:themeElements>
    <a:clrScheme name="Custom 11">
      <a:dk1>
        <a:srgbClr val="404040"/>
      </a:dk1>
      <a:lt1>
        <a:sysClr val="window" lastClr="FFFFFF"/>
      </a:lt1>
      <a:dk2>
        <a:srgbClr val="404040"/>
      </a:dk2>
      <a:lt2>
        <a:srgbClr val="EEECE1"/>
      </a:lt2>
      <a:accent1>
        <a:srgbClr val="FF0000"/>
      </a:accent1>
      <a:accent2>
        <a:srgbClr val="BF0000"/>
      </a:accent2>
      <a:accent3>
        <a:srgbClr val="FF6566"/>
      </a:accent3>
      <a:accent4>
        <a:srgbClr val="FF0000"/>
      </a:accent4>
      <a:accent5>
        <a:srgbClr val="BF0000"/>
      </a:accent5>
      <a:accent6>
        <a:srgbClr val="FF656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1330</TotalTime>
  <Words>3828</Words>
  <Application>Microsoft Office PowerPoint</Application>
  <PresentationFormat>On-screen Show (4:3)</PresentationFormat>
  <Paragraphs>493</Paragraphs>
  <Slides>33</Slides>
  <Notes>33</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5" baseType="lpstr">
      <vt:lpstr>1_Custom Design</vt:lpstr>
      <vt:lpstr>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Comic Relief</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KS2_Powerpoint_LifeinMukuru</dc:title>
  <dc:subject/>
  <dc:creator>Team Creative 1</dc:creator>
  <cp:keywords/>
  <dc:description/>
  <cp:lastModifiedBy>lauraw</cp:lastModifiedBy>
  <cp:revision>161</cp:revision>
  <cp:lastPrinted>2012-11-08T12:19:08Z</cp:lastPrinted>
  <dcterms:created xsi:type="dcterms:W3CDTF">2012-11-08T18:45:44Z</dcterms:created>
  <dcterms:modified xsi:type="dcterms:W3CDTF">2013-01-11T17:19:38Z</dcterms:modified>
  <cp:category/>
</cp:coreProperties>
</file>

<file path=docProps/thumbnail.jpeg>
</file>